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Play"/>
      <p:regular r:id="rId39"/>
      <p:bold r:id="rId40"/>
    </p:embeddedFont>
    <p:embeddedFont>
      <p:font typeface="Recursive"/>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onica EP"/>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bold.fntdata"/><Relationship Id="rId20" Type="http://schemas.openxmlformats.org/officeDocument/2006/relationships/slide" Target="slides/slide14.xml"/><Relationship Id="rId42" Type="http://schemas.openxmlformats.org/officeDocument/2006/relationships/font" Target="fonts/Recursive-bold.fntdata"/><Relationship Id="rId41" Type="http://schemas.openxmlformats.org/officeDocument/2006/relationships/font" Target="fonts/Recursive-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Play-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7-12T05:25:17.321">
    <p:pos x="6000" y="0"/>
    <p:text>TOTP sunt o sub-sectiune din cybersecurity. Poate un titlu mai general si catchy pt liceeni/teens? Exemple: 
"Cyber Smarts: Cracking the Code of Digital Security". 
- Think Like a Hacker, Defend Like a Pro
- Hack-Proof: Exploring Encryption, Hashes, and Smart Passwords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5e3de94a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5e3de94a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6b3499ca2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6b3499ca2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6e9f3c198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6e9f3c198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684551eb4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684551eb4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6b3499ca2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6b3499ca2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6b3499ca2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6b3499ca2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44ea6fe27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44ea6fe27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6e9f3c198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6e9f3c198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6b3499ca2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6b3499ca2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6e9f3c198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6e9f3c198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6e9f3c198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6e9f3c198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6eb94e4a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6eb94e4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684551eb4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684551eb4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Challenge-response mechanism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6e9f3c198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6e9f3c198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6e9f3c198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6e9f3c198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6e9f3c198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6e9f3c198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44ea6fe27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44ea6fe27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6eb94e4a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6eb94e4a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5e3de94a3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5e3de94a3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6e9f3c198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6e9f3c198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5e3de94a3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5e3de94a3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d80f915c4539f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d80f915c4539f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5e3de94a3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5e3de94a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GDPR, or </a:t>
            </a:r>
            <a:r>
              <a:rPr b="1" lang="en"/>
              <a:t>General Data Protection Regulation</a:t>
            </a:r>
            <a:r>
              <a:rPr lang="en"/>
              <a:t>, is an European Union law focused on data privacy and security. It sets out rules for how organizations handle the personal data of individuals within the EU, regardless of where the organization is located. The GDPR was adopted in 2016 and came into effect on May 25, 2018.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6f10c6ffd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6f10c6ff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d80f915c4539f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d80f915c4539f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d80f915c4539f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d80f915c4539f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6b2aca31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6b2aca31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(security functions or features – encrypt data in transit and at rest)</a:t>
            </a:r>
            <a:endParaRPr/>
          </a:p>
          <a:p>
            <a:pPr indent="0" lvl="0" marL="0" rtl="0" algn="l">
              <a:spcBef>
                <a:spcPts val="0"/>
              </a:spcBef>
              <a:spcAft>
                <a:spcPts val="0"/>
              </a:spcAft>
              <a:buNone/>
            </a:pPr>
            <a:r>
              <a:rPr lang="en"/>
              <a:t>Humans (end-users, tech-support staff, infrastructure admins – susceptibility to social engineering)</a:t>
            </a:r>
            <a:endParaRPr/>
          </a:p>
          <a:p>
            <a:pPr indent="0" lvl="0" marL="0" rtl="0" algn="l">
              <a:spcBef>
                <a:spcPts val="0"/>
              </a:spcBef>
              <a:spcAft>
                <a:spcPts val="0"/>
              </a:spcAft>
              <a:buNone/>
            </a:pPr>
            <a:r>
              <a:rPr lang="en"/>
              <a:t>Laws</a:t>
            </a:r>
            <a:endParaRPr/>
          </a:p>
          <a:p>
            <a:pPr indent="0" lvl="0" marL="0" rtl="0" algn="l">
              <a:spcBef>
                <a:spcPts val="0"/>
              </a:spcBef>
              <a:spcAft>
                <a:spcPts val="0"/>
              </a:spcAft>
              <a:buNone/>
            </a:pPr>
            <a:r>
              <a:rPr lang="en"/>
              <a:t>Anything else?</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6b2aca31d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6b2aca31d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(security functions or features – encrypt data in transit and at rest)</a:t>
            </a:r>
            <a:endParaRPr/>
          </a:p>
          <a:p>
            <a:pPr indent="0" lvl="0" marL="0" rtl="0" algn="l">
              <a:spcBef>
                <a:spcPts val="0"/>
              </a:spcBef>
              <a:spcAft>
                <a:spcPts val="0"/>
              </a:spcAft>
              <a:buNone/>
            </a:pPr>
            <a:r>
              <a:rPr lang="en"/>
              <a:t>Humans (end-users, tech-support staff, infrastructure admins – susceptibility to social engineering)</a:t>
            </a:r>
            <a:endParaRPr/>
          </a:p>
          <a:p>
            <a:pPr indent="0" lvl="0" marL="0" rtl="0" algn="l">
              <a:spcBef>
                <a:spcPts val="0"/>
              </a:spcBef>
              <a:spcAft>
                <a:spcPts val="0"/>
              </a:spcAft>
              <a:buNone/>
            </a:pPr>
            <a:r>
              <a:rPr lang="en"/>
              <a:t>Laws</a:t>
            </a:r>
            <a:endParaRPr/>
          </a:p>
          <a:p>
            <a:pPr indent="0" lvl="0" marL="0" rtl="0" algn="l">
              <a:spcBef>
                <a:spcPts val="0"/>
              </a:spcBef>
              <a:spcAft>
                <a:spcPts val="0"/>
              </a:spcAft>
              <a:buNone/>
            </a:pPr>
            <a:r>
              <a:rPr lang="en"/>
              <a:t>Anything else?</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684551eb4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684551eb4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6b3499ca2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6b3499ca2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6b2aca31d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6b2aca31d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6b3499ca2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6b3499ca2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1" name="Google Shape;21;p4"/>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2" name="Google Shape;22;p4"/>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3" name="Google Shape;23;p4" title="Untitled drawing (4).png"/>
          <p:cNvPicPr preferRelativeResize="0"/>
          <p:nvPr/>
        </p:nvPicPr>
        <p:blipFill>
          <a:blip r:embed="rId2">
            <a:alphaModFix/>
          </a:blip>
          <a:stretch>
            <a:fillRect/>
          </a:stretch>
        </p:blipFill>
        <p:spPr>
          <a:xfrm>
            <a:off x="7905125" y="4386525"/>
            <a:ext cx="1160926" cy="870680"/>
          </a:xfrm>
          <a:prstGeom prst="rect">
            <a:avLst/>
          </a:prstGeom>
          <a:noFill/>
          <a:ln>
            <a:noFill/>
          </a:ln>
        </p:spPr>
      </p:pic>
      <p:cxnSp>
        <p:nvCxnSpPr>
          <p:cNvPr id="24" name="Google Shape;24;p4"/>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mt="3000"/>
          </a:blip>
          <a:stretch>
            <a:fillRect/>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coursera.org/learn/crypto" TargetMode="External"/><Relationship Id="rId4" Type="http://schemas.openxmlformats.org/officeDocument/2006/relationships/hyperlink" Target="https://missing.csail.mit.edu/2020/security" TargetMode="External"/><Relationship Id="rId5" Type="http://schemas.openxmlformats.org/officeDocument/2006/relationships/hyperlink" Target="https://missing.csail.mit.edu/2020/securit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14.jpg"/><Relationship Id="rId5"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fidoalliance.org/passkey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fidoalliance.org/passkey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hyperlink" Target="https://valerieaurora.org/hash.html" TargetMode="External"/><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p:nvPr/>
        </p:nvSpPr>
        <p:spPr>
          <a:xfrm>
            <a:off x="8847125" y="0"/>
            <a:ext cx="300600" cy="44970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 name="Google Shape;60;p13"/>
          <p:cNvSpPr/>
          <p:nvPr/>
        </p:nvSpPr>
        <p:spPr>
          <a:xfrm>
            <a:off x="4100" y="4334925"/>
            <a:ext cx="9144000" cy="8112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13"/>
          <p:cNvSpPr txBox="1"/>
          <p:nvPr>
            <p:ph type="ctrTitle"/>
          </p:nvPr>
        </p:nvSpPr>
        <p:spPr>
          <a:xfrm>
            <a:off x="1529450" y="901050"/>
            <a:ext cx="5333400" cy="2237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434343"/>
                </a:solidFill>
                <a:latin typeface="Recursive"/>
                <a:ea typeface="Recursive"/>
                <a:cs typeface="Recursive"/>
                <a:sym typeface="Recursive"/>
              </a:rPr>
              <a:t>Cybersecurity </a:t>
            </a:r>
            <a:r>
              <a:rPr b="1" lang="en" sz="3000">
                <a:solidFill>
                  <a:srgbClr val="434343"/>
                </a:solidFill>
                <a:latin typeface="Recursive"/>
                <a:ea typeface="Recursive"/>
                <a:cs typeface="Recursive"/>
                <a:sym typeface="Recursive"/>
              </a:rPr>
              <a:t>and Time</a:t>
            </a:r>
            <a:r>
              <a:rPr b="1" lang="en" sz="3000">
                <a:solidFill>
                  <a:srgbClr val="434343"/>
                </a:solidFill>
                <a:latin typeface="Recursive"/>
                <a:ea typeface="Recursive"/>
                <a:cs typeface="Recursive"/>
                <a:sym typeface="Recursive"/>
              </a:rPr>
              <a:t>d</a:t>
            </a:r>
            <a:r>
              <a:rPr b="1" lang="en" sz="3000">
                <a:solidFill>
                  <a:srgbClr val="434343"/>
                </a:solidFill>
                <a:latin typeface="Recursive"/>
                <a:ea typeface="Recursive"/>
                <a:cs typeface="Recursive"/>
                <a:sym typeface="Recursive"/>
              </a:rPr>
              <a:t> One-Time Passwords Applications</a:t>
            </a:r>
            <a:endParaRPr b="1" sz="3000">
              <a:solidFill>
                <a:srgbClr val="434343"/>
              </a:solidFill>
              <a:latin typeface="Recursive"/>
              <a:ea typeface="Recursive"/>
              <a:cs typeface="Recursive"/>
              <a:sym typeface="Recursive"/>
            </a:endParaRPr>
          </a:p>
        </p:txBody>
      </p:sp>
      <p:sp>
        <p:nvSpPr>
          <p:cNvPr id="62" name="Google Shape;62;p13"/>
          <p:cNvSpPr txBox="1"/>
          <p:nvPr>
            <p:ph idx="1" type="subTitle"/>
          </p:nvPr>
        </p:nvSpPr>
        <p:spPr>
          <a:xfrm>
            <a:off x="2046450" y="4386525"/>
            <a:ext cx="38493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Recursive"/>
                <a:ea typeface="Recursive"/>
                <a:cs typeface="Recursive"/>
                <a:sym typeface="Recursive"/>
              </a:rPr>
              <a:t>Code Sinaia 2025</a:t>
            </a:r>
            <a:endParaRPr b="1">
              <a:solidFill>
                <a:srgbClr val="FFFFFF"/>
              </a:solidFill>
              <a:latin typeface="Recursive"/>
              <a:ea typeface="Recursive"/>
              <a:cs typeface="Recursive"/>
              <a:sym typeface="Recursive"/>
            </a:endParaRPr>
          </a:p>
        </p:txBody>
      </p:sp>
      <p:pic>
        <p:nvPicPr>
          <p:cNvPr descr="Mobirise" id="63" name="Google Shape;63;p13"/>
          <p:cNvPicPr preferRelativeResize="0"/>
          <p:nvPr/>
        </p:nvPicPr>
        <p:blipFill rotWithShape="1">
          <a:blip r:embed="rId4">
            <a:alphaModFix/>
          </a:blip>
          <a:srcRect b="0" l="0" r="0" t="0"/>
          <a:stretch/>
        </p:blipFill>
        <p:spPr>
          <a:xfrm>
            <a:off x="169876" y="119131"/>
            <a:ext cx="940835" cy="793830"/>
          </a:xfrm>
          <a:prstGeom prst="rect">
            <a:avLst/>
          </a:prstGeom>
          <a:noFill/>
          <a:ln>
            <a:noFill/>
          </a:ln>
        </p:spPr>
      </p:pic>
      <p:sp>
        <p:nvSpPr>
          <p:cNvPr id="64" name="Google Shape;64;p13"/>
          <p:cNvSpPr txBox="1"/>
          <p:nvPr/>
        </p:nvSpPr>
        <p:spPr>
          <a:xfrm>
            <a:off x="274825" y="48784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FFFFFF"/>
                </a:solidFill>
              </a:rPr>
              <a:t>2025 Copyright © by INPROTED– </a:t>
            </a:r>
            <a:r>
              <a:rPr b="1" lang="en" sz="750">
                <a:solidFill>
                  <a:srgbClr val="FFFFFF"/>
                </a:solidFill>
              </a:rPr>
              <a:t>I</a:t>
            </a:r>
            <a:r>
              <a:rPr lang="en" sz="750">
                <a:solidFill>
                  <a:srgbClr val="FFFFFF"/>
                </a:solidFill>
              </a:rPr>
              <a:t>nternational </a:t>
            </a:r>
            <a:r>
              <a:rPr b="1" lang="en" sz="750">
                <a:solidFill>
                  <a:srgbClr val="FFFFFF"/>
                </a:solidFill>
              </a:rPr>
              <a:t>Pro</a:t>
            </a:r>
            <a:r>
              <a:rPr lang="en" sz="750">
                <a:solidFill>
                  <a:srgbClr val="FFFFFF"/>
                </a:solidFill>
              </a:rPr>
              <a:t>fessionals for </a:t>
            </a:r>
            <a:r>
              <a:rPr b="1" lang="en" sz="750">
                <a:solidFill>
                  <a:srgbClr val="FFFFFF"/>
                </a:solidFill>
              </a:rPr>
              <a:t>T</a:t>
            </a:r>
            <a:r>
              <a:rPr lang="en" sz="750">
                <a:solidFill>
                  <a:srgbClr val="FFFFFF"/>
                </a:solidFill>
              </a:rPr>
              <a:t>echnology and </a:t>
            </a:r>
            <a:r>
              <a:rPr b="1" lang="en" sz="750">
                <a:solidFill>
                  <a:srgbClr val="FFFFFF"/>
                </a:solidFill>
              </a:rPr>
              <a:t>Ed</a:t>
            </a:r>
            <a:r>
              <a:rPr lang="en" sz="750">
                <a:solidFill>
                  <a:srgbClr val="FFFFFF"/>
                </a:solidFill>
              </a:rPr>
              <a:t>ucation | All Rights Reserved</a:t>
            </a:r>
            <a:endParaRPr>
              <a:solidFill>
                <a:srgbClr val="FFFFFF"/>
              </a:solidFill>
            </a:endParaRPr>
          </a:p>
        </p:txBody>
      </p:sp>
      <p:cxnSp>
        <p:nvCxnSpPr>
          <p:cNvPr id="65" name="Google Shape;65;p13"/>
          <p:cNvCxnSpPr/>
          <p:nvPr/>
        </p:nvCxnSpPr>
        <p:spPr>
          <a:xfrm>
            <a:off x="3479000" y="516050"/>
            <a:ext cx="5420100" cy="0"/>
          </a:xfrm>
          <a:prstGeom prst="straightConnector1">
            <a:avLst/>
          </a:prstGeom>
          <a:noFill/>
          <a:ln cap="flat" cmpd="sng" w="76200">
            <a:solidFill>
              <a:srgbClr val="990000"/>
            </a:solidFill>
            <a:prstDash val="dot"/>
            <a:round/>
            <a:headEnd len="med" w="med" type="none"/>
            <a:tailEnd len="med" w="med" type="none"/>
          </a:ln>
        </p:spPr>
      </p:cxnSp>
      <p:cxnSp>
        <p:nvCxnSpPr>
          <p:cNvPr id="66" name="Google Shape;66;p13"/>
          <p:cNvCxnSpPr/>
          <p:nvPr/>
        </p:nvCxnSpPr>
        <p:spPr>
          <a:xfrm>
            <a:off x="6786650" y="2211400"/>
            <a:ext cx="2279400" cy="0"/>
          </a:xfrm>
          <a:prstGeom prst="straightConnector1">
            <a:avLst/>
          </a:prstGeom>
          <a:noFill/>
          <a:ln cap="flat" cmpd="sng" w="76200">
            <a:solidFill>
              <a:srgbClr val="990000"/>
            </a:solidFill>
            <a:prstDash val="dot"/>
            <a:round/>
            <a:headEnd len="med" w="med" type="none"/>
            <a:tailEnd len="med" w="med" type="none"/>
          </a:ln>
        </p:spPr>
      </p:cxnSp>
      <p:cxnSp>
        <p:nvCxnSpPr>
          <p:cNvPr id="67" name="Google Shape;67;p13"/>
          <p:cNvCxnSpPr/>
          <p:nvPr/>
        </p:nvCxnSpPr>
        <p:spPr>
          <a:xfrm>
            <a:off x="3326600" y="4156075"/>
            <a:ext cx="5420100" cy="0"/>
          </a:xfrm>
          <a:prstGeom prst="straightConnector1">
            <a:avLst/>
          </a:prstGeom>
          <a:noFill/>
          <a:ln cap="flat" cmpd="sng" w="76200">
            <a:solidFill>
              <a:srgbClr val="990000"/>
            </a:solidFill>
            <a:prstDash val="dot"/>
            <a:round/>
            <a:headEnd len="med" w="med" type="none"/>
            <a:tailEnd len="med" w="med" type="none"/>
          </a:ln>
        </p:spPr>
      </p:cxnSp>
      <p:cxnSp>
        <p:nvCxnSpPr>
          <p:cNvPr id="68" name="Google Shape;68;p13"/>
          <p:cNvCxnSpPr/>
          <p:nvPr/>
        </p:nvCxnSpPr>
        <p:spPr>
          <a:xfrm>
            <a:off x="-59700" y="2289275"/>
            <a:ext cx="1599600" cy="0"/>
          </a:xfrm>
          <a:prstGeom prst="straightConnector1">
            <a:avLst/>
          </a:prstGeom>
          <a:noFill/>
          <a:ln cap="flat" cmpd="sng" w="76200">
            <a:solidFill>
              <a:srgbClr val="990000"/>
            </a:solidFill>
            <a:prstDash val="dot"/>
            <a:round/>
            <a:headEnd len="med" w="med" type="none"/>
            <a:tailEnd len="med" w="med" type="none"/>
          </a:ln>
        </p:spPr>
      </p:cxnSp>
      <p:cxnSp>
        <p:nvCxnSpPr>
          <p:cNvPr id="69" name="Google Shape;69;p13"/>
          <p:cNvCxnSpPr/>
          <p:nvPr/>
        </p:nvCxnSpPr>
        <p:spPr>
          <a:xfrm>
            <a:off x="2109500" y="288650"/>
            <a:ext cx="0" cy="897000"/>
          </a:xfrm>
          <a:prstGeom prst="straightConnector1">
            <a:avLst/>
          </a:prstGeom>
          <a:noFill/>
          <a:ln cap="flat" cmpd="sng" w="76200">
            <a:solidFill>
              <a:srgbClr val="990000"/>
            </a:solidFill>
            <a:prstDash val="dot"/>
            <a:round/>
            <a:headEnd len="med" w="med" type="none"/>
            <a:tailEnd len="med" w="med" type="none"/>
          </a:ln>
        </p:spPr>
      </p:cxnSp>
      <p:cxnSp>
        <p:nvCxnSpPr>
          <p:cNvPr id="70" name="Google Shape;70;p13"/>
          <p:cNvCxnSpPr/>
          <p:nvPr/>
        </p:nvCxnSpPr>
        <p:spPr>
          <a:xfrm>
            <a:off x="2941575" y="3352050"/>
            <a:ext cx="6000" cy="711300"/>
          </a:xfrm>
          <a:prstGeom prst="straightConnector1">
            <a:avLst/>
          </a:prstGeom>
          <a:noFill/>
          <a:ln cap="flat" cmpd="sng" w="76200">
            <a:solidFill>
              <a:srgbClr val="990000"/>
            </a:solidFill>
            <a:prstDash val="dot"/>
            <a:round/>
            <a:headEnd len="med" w="med" type="none"/>
            <a:tailEnd len="med" w="med" type="none"/>
          </a:ln>
        </p:spPr>
      </p:cxnSp>
      <p:pic>
        <p:nvPicPr>
          <p:cNvPr id="71" name="Google Shape;71;p13" title="Untitled drawing (4).png"/>
          <p:cNvPicPr preferRelativeResize="0"/>
          <p:nvPr/>
        </p:nvPicPr>
        <p:blipFill>
          <a:blip r:embed="rId5">
            <a:alphaModFix/>
          </a:blip>
          <a:stretch>
            <a:fillRect/>
          </a:stretch>
        </p:blipFill>
        <p:spPr>
          <a:xfrm>
            <a:off x="7905125" y="4421250"/>
            <a:ext cx="1160926" cy="870680"/>
          </a:xfrm>
          <a:prstGeom prst="rect">
            <a:avLst/>
          </a:prstGeom>
          <a:noFill/>
          <a:ln>
            <a:noFill/>
          </a:ln>
        </p:spPr>
      </p:pic>
      <p:sp>
        <p:nvSpPr>
          <p:cNvPr id="72" name="Google Shape;72;p13"/>
          <p:cNvSpPr txBox="1"/>
          <p:nvPr/>
        </p:nvSpPr>
        <p:spPr>
          <a:xfrm>
            <a:off x="3255425" y="2961175"/>
            <a:ext cx="4878300" cy="10425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i="1" lang="en" sz="4000">
                <a:solidFill>
                  <a:srgbClr val="434343"/>
                </a:solidFill>
                <a:latin typeface="Recursive"/>
                <a:ea typeface="Recursive"/>
                <a:cs typeface="Recursive"/>
                <a:sym typeface="Recursive"/>
              </a:rPr>
              <a:t>Stefan Gabriel Ene</a:t>
            </a:r>
            <a:endParaRPr i="1" sz="4000">
              <a:solidFill>
                <a:srgbClr val="434343"/>
              </a:solidFill>
              <a:latin typeface="Recursive"/>
              <a:ea typeface="Recursive"/>
              <a:cs typeface="Recursive"/>
              <a:sym typeface="Recursive"/>
            </a:endParaRPr>
          </a:p>
        </p:txBody>
      </p:sp>
      <p:pic>
        <p:nvPicPr>
          <p:cNvPr id="73" name="Google Shape;73;p13"/>
          <p:cNvPicPr preferRelativeResize="0"/>
          <p:nvPr/>
        </p:nvPicPr>
        <p:blipFill>
          <a:blip r:embed="rId6">
            <a:alphaModFix/>
          </a:blip>
          <a:stretch>
            <a:fillRect/>
          </a:stretch>
        </p:blipFill>
        <p:spPr>
          <a:xfrm>
            <a:off x="7478625" y="753050"/>
            <a:ext cx="1221350" cy="1221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2"/>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69" name="Google Shape;169;p22"/>
          <p:cNvSpPr txBox="1"/>
          <p:nvPr/>
        </p:nvSpPr>
        <p:spPr>
          <a:xfrm>
            <a:off x="6647684" y="2418385"/>
            <a:ext cx="1331022" cy="757233"/>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1800"/>
              <a:buFont typeface="Arial"/>
              <a:buNone/>
            </a:pPr>
            <a:r>
              <a:rPr i="0" lang="en" sz="1800" u="none" cap="none" strike="noStrike"/>
              <a:t>Cheia de decriptare a lui Bob</a:t>
            </a:r>
            <a:endParaRPr i="0" sz="1800" u="none" cap="none" strike="noStrike"/>
          </a:p>
        </p:txBody>
      </p:sp>
      <p:sp>
        <p:nvSpPr>
          <p:cNvPr id="170" name="Google Shape;170;p22"/>
          <p:cNvSpPr txBox="1"/>
          <p:nvPr/>
        </p:nvSpPr>
        <p:spPr>
          <a:xfrm>
            <a:off x="3225871" y="2450030"/>
            <a:ext cx="1243315" cy="757233"/>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1800"/>
              <a:buFont typeface="Arial"/>
              <a:buNone/>
            </a:pPr>
            <a:r>
              <a:rPr i="0" lang="en" sz="1800" u="none" cap="none" strike="noStrike">
                <a:solidFill>
                  <a:schemeClr val="dk1"/>
                </a:solidFill>
              </a:rPr>
              <a:t>Cheia de criptare a</a:t>
            </a:r>
            <a:endParaRPr sz="1800">
              <a:solidFill>
                <a:schemeClr val="dk1"/>
              </a:solidFill>
            </a:endParaRPr>
          </a:p>
          <a:p>
            <a:pPr indent="0" lvl="0" marL="0" marR="0" rtl="0" algn="l">
              <a:lnSpc>
                <a:spcPct val="80000"/>
              </a:lnSpc>
              <a:spcBef>
                <a:spcPts val="0"/>
              </a:spcBef>
              <a:spcAft>
                <a:spcPts val="0"/>
              </a:spcAft>
              <a:buClr>
                <a:srgbClr val="000000"/>
              </a:buClr>
              <a:buSzPts val="1800"/>
              <a:buFont typeface="Arial"/>
              <a:buNone/>
            </a:pPr>
            <a:r>
              <a:rPr lang="en" sz="1800">
                <a:solidFill>
                  <a:schemeClr val="dk1"/>
                </a:solidFill>
              </a:rPr>
              <a:t>l</a:t>
            </a:r>
            <a:r>
              <a:rPr lang="en" sz="1800">
                <a:solidFill>
                  <a:schemeClr val="dk1"/>
                </a:solidFill>
              </a:rPr>
              <a:t>ui</a:t>
            </a:r>
            <a:r>
              <a:rPr lang="en" sz="1800">
                <a:solidFill>
                  <a:schemeClr val="dk1"/>
                </a:solidFill>
              </a:rPr>
              <a:t> Alice</a:t>
            </a:r>
            <a:endParaRPr sz="1800">
              <a:solidFill>
                <a:schemeClr val="dk1"/>
              </a:solidFill>
            </a:endParaRPr>
          </a:p>
        </p:txBody>
      </p:sp>
      <p:sp>
        <p:nvSpPr>
          <p:cNvPr id="171" name="Google Shape;171;p22"/>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Criptarea </a:t>
            </a:r>
            <a:r>
              <a:rPr lang="en">
                <a:latin typeface="Recursive"/>
                <a:ea typeface="Recursive"/>
                <a:cs typeface="Recursive"/>
                <a:sym typeface="Recursive"/>
              </a:rPr>
              <a:t>&amp; Decriptarea</a:t>
            </a:r>
            <a:endParaRPr>
              <a:latin typeface="Recursive"/>
              <a:ea typeface="Recursive"/>
              <a:cs typeface="Recursive"/>
              <a:sym typeface="Recursive"/>
            </a:endParaRPr>
          </a:p>
        </p:txBody>
      </p:sp>
      <p:sp>
        <p:nvSpPr>
          <p:cNvPr id="172" name="Google Shape;172;p22"/>
          <p:cNvSpPr txBox="1"/>
          <p:nvPr>
            <p:ph idx="1" type="body"/>
          </p:nvPr>
        </p:nvSpPr>
        <p:spPr>
          <a:xfrm>
            <a:off x="717275" y="995775"/>
            <a:ext cx="1620000" cy="970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Criptarea Mesajelor:</a:t>
            </a:r>
            <a:endParaRPr>
              <a:solidFill>
                <a:schemeClr val="dk1"/>
              </a:solidFill>
            </a:endParaRPr>
          </a:p>
        </p:txBody>
      </p:sp>
      <p:cxnSp>
        <p:nvCxnSpPr>
          <p:cNvPr id="173" name="Google Shape;173;p22"/>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174" name="Google Shape;174;p22"/>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75" name="Google Shape;175;p22"/>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76" name="Google Shape;176;p22"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177" name="Google Shape;177;p22"/>
          <p:cNvPicPr preferRelativeResize="0"/>
          <p:nvPr/>
        </p:nvPicPr>
        <p:blipFill rotWithShape="1">
          <a:blip r:embed="rId5">
            <a:alphaModFix/>
          </a:blip>
          <a:srcRect b="51918" l="0" r="0" t="0"/>
          <a:stretch/>
        </p:blipFill>
        <p:spPr>
          <a:xfrm>
            <a:off x="2035350" y="814901"/>
            <a:ext cx="5584149" cy="1314038"/>
          </a:xfrm>
          <a:prstGeom prst="rect">
            <a:avLst/>
          </a:prstGeom>
          <a:noFill/>
          <a:ln>
            <a:noFill/>
          </a:ln>
        </p:spPr>
      </p:pic>
      <p:grpSp>
        <p:nvGrpSpPr>
          <p:cNvPr id="178" name="Google Shape;178;p22"/>
          <p:cNvGrpSpPr/>
          <p:nvPr/>
        </p:nvGrpSpPr>
        <p:grpSpPr>
          <a:xfrm>
            <a:off x="2798723" y="2637468"/>
            <a:ext cx="498541" cy="479417"/>
            <a:chOff x="171" y="1789"/>
            <a:chExt cx="391" cy="376"/>
          </a:xfrm>
        </p:grpSpPr>
        <p:sp>
          <p:nvSpPr>
            <p:cNvPr id="179" name="Google Shape;179;p22"/>
            <p:cNvSpPr txBox="1"/>
            <p:nvPr/>
          </p:nvSpPr>
          <p:spPr>
            <a:xfrm>
              <a:off x="171" y="1789"/>
              <a:ext cx="300" cy="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K</a:t>
              </a:r>
              <a:endParaRPr b="0" i="0" sz="1400" u="none" cap="none" strike="noStrike">
                <a:solidFill>
                  <a:srgbClr val="000000"/>
                </a:solidFill>
                <a:latin typeface="Arial"/>
                <a:ea typeface="Arial"/>
                <a:cs typeface="Arial"/>
                <a:sym typeface="Arial"/>
              </a:endParaRPr>
            </a:p>
          </p:txBody>
        </p:sp>
        <p:sp>
          <p:nvSpPr>
            <p:cNvPr id="180" name="Google Shape;180;p22"/>
            <p:cNvSpPr txBox="1"/>
            <p:nvPr/>
          </p:nvSpPr>
          <p:spPr>
            <a:xfrm>
              <a:off x="262" y="1865"/>
              <a:ext cx="300" cy="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A</a:t>
              </a:r>
              <a:endParaRPr b="0" i="0" sz="1400" u="none" cap="none" strike="noStrike">
                <a:solidFill>
                  <a:srgbClr val="000000"/>
                </a:solidFill>
                <a:latin typeface="Arial"/>
                <a:ea typeface="Arial"/>
                <a:cs typeface="Arial"/>
                <a:sym typeface="Arial"/>
              </a:endParaRPr>
            </a:p>
          </p:txBody>
        </p:sp>
      </p:grpSp>
      <p:grpSp>
        <p:nvGrpSpPr>
          <p:cNvPr id="181" name="Google Shape;181;p22"/>
          <p:cNvGrpSpPr/>
          <p:nvPr/>
        </p:nvGrpSpPr>
        <p:grpSpPr>
          <a:xfrm>
            <a:off x="6237121" y="2655540"/>
            <a:ext cx="503642" cy="467940"/>
            <a:chOff x="171" y="1789"/>
            <a:chExt cx="395" cy="367"/>
          </a:xfrm>
        </p:grpSpPr>
        <p:sp>
          <p:nvSpPr>
            <p:cNvPr id="182" name="Google Shape;182;p22"/>
            <p:cNvSpPr txBox="1"/>
            <p:nvPr/>
          </p:nvSpPr>
          <p:spPr>
            <a:xfrm>
              <a:off x="171" y="1789"/>
              <a:ext cx="300" cy="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K</a:t>
              </a:r>
              <a:endParaRPr b="0" i="0" sz="1400" u="none" cap="none" strike="noStrike">
                <a:solidFill>
                  <a:srgbClr val="000000"/>
                </a:solidFill>
                <a:latin typeface="Arial"/>
                <a:ea typeface="Arial"/>
                <a:cs typeface="Arial"/>
                <a:sym typeface="Arial"/>
              </a:endParaRPr>
            </a:p>
          </p:txBody>
        </p:sp>
        <p:sp>
          <p:nvSpPr>
            <p:cNvPr id="183" name="Google Shape;183;p22"/>
            <p:cNvSpPr txBox="1"/>
            <p:nvPr/>
          </p:nvSpPr>
          <p:spPr>
            <a:xfrm>
              <a:off x="266" y="1856"/>
              <a:ext cx="300" cy="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B</a:t>
              </a:r>
              <a:endParaRPr b="0" i="0" sz="1400" u="none" cap="none" strike="noStrike">
                <a:solidFill>
                  <a:srgbClr val="000000"/>
                </a:solidFill>
                <a:latin typeface="Arial"/>
                <a:ea typeface="Arial"/>
                <a:cs typeface="Arial"/>
                <a:sym typeface="Arial"/>
              </a:endParaRPr>
            </a:p>
          </p:txBody>
        </p:sp>
      </p:grpSp>
      <p:pic>
        <p:nvPicPr>
          <p:cNvPr descr="BS00768_[1]" id="184" name="Google Shape;184;p22"/>
          <p:cNvPicPr preferRelativeResize="0"/>
          <p:nvPr/>
        </p:nvPicPr>
        <p:blipFill rotWithShape="1">
          <a:blip r:embed="rId6">
            <a:alphaModFix/>
          </a:blip>
          <a:srcRect b="0" l="0" r="0" t="0"/>
          <a:stretch/>
        </p:blipFill>
        <p:spPr>
          <a:xfrm rot="10800000">
            <a:off x="2866301" y="2458958"/>
            <a:ext cx="373587" cy="193807"/>
          </a:xfrm>
          <a:prstGeom prst="rect">
            <a:avLst/>
          </a:prstGeom>
          <a:noFill/>
          <a:ln>
            <a:noFill/>
          </a:ln>
        </p:spPr>
      </p:pic>
      <p:pic>
        <p:nvPicPr>
          <p:cNvPr descr="BS00768_[1]" id="185" name="Google Shape;185;p22"/>
          <p:cNvPicPr preferRelativeResize="0"/>
          <p:nvPr/>
        </p:nvPicPr>
        <p:blipFill rotWithShape="1">
          <a:blip r:embed="rId6">
            <a:alphaModFix/>
          </a:blip>
          <a:srcRect b="0" l="0" r="0" t="0"/>
          <a:stretch/>
        </p:blipFill>
        <p:spPr>
          <a:xfrm rot="10800000">
            <a:off x="6228197" y="2447709"/>
            <a:ext cx="373587" cy="193807"/>
          </a:xfrm>
          <a:prstGeom prst="rect">
            <a:avLst/>
          </a:prstGeom>
          <a:noFill/>
          <a:ln>
            <a:noFill/>
          </a:ln>
        </p:spPr>
      </p:pic>
      <p:cxnSp>
        <p:nvCxnSpPr>
          <p:cNvPr id="186" name="Google Shape;186;p22"/>
          <p:cNvCxnSpPr/>
          <p:nvPr/>
        </p:nvCxnSpPr>
        <p:spPr>
          <a:xfrm rot="10800000">
            <a:off x="3232807" y="2048898"/>
            <a:ext cx="0" cy="337333"/>
          </a:xfrm>
          <a:prstGeom prst="straightConnector1">
            <a:avLst/>
          </a:prstGeom>
          <a:noFill/>
          <a:ln cap="flat" cmpd="sng" w="25400">
            <a:solidFill>
              <a:srgbClr val="525252"/>
            </a:solidFill>
            <a:prstDash val="solid"/>
            <a:miter lim="800000"/>
            <a:headEnd len="sm" w="sm" type="none"/>
            <a:tailEnd len="med" w="med" type="triangle"/>
          </a:ln>
        </p:spPr>
      </p:cxnSp>
      <p:cxnSp>
        <p:nvCxnSpPr>
          <p:cNvPr id="187" name="Google Shape;187;p22"/>
          <p:cNvCxnSpPr/>
          <p:nvPr/>
        </p:nvCxnSpPr>
        <p:spPr>
          <a:xfrm rot="10800000">
            <a:off x="6323076" y="2031094"/>
            <a:ext cx="0" cy="337333"/>
          </a:xfrm>
          <a:prstGeom prst="straightConnector1">
            <a:avLst/>
          </a:prstGeom>
          <a:noFill/>
          <a:ln cap="flat" cmpd="sng" w="25400">
            <a:solidFill>
              <a:srgbClr val="525252"/>
            </a:solidFill>
            <a:prstDash val="solid"/>
            <a:miter lim="800000"/>
            <a:headEnd len="sm" w="sm" type="none"/>
            <a:tailEnd len="med" w="med" type="triangle"/>
          </a:ln>
        </p:spPr>
      </p:cxnSp>
      <p:sp>
        <p:nvSpPr>
          <p:cNvPr id="188" name="Google Shape;188;p22"/>
          <p:cNvSpPr txBox="1"/>
          <p:nvPr>
            <p:ph idx="1" type="body"/>
          </p:nvPr>
        </p:nvSpPr>
        <p:spPr>
          <a:xfrm>
            <a:off x="883675" y="3537250"/>
            <a:ext cx="68562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Mesajul lui Alice: </a:t>
            </a:r>
            <a:r>
              <a:rPr lang="en">
                <a:solidFill>
                  <a:srgbClr val="CC0000"/>
                </a:solidFill>
                <a:latin typeface="Play"/>
                <a:ea typeface="Play"/>
                <a:cs typeface="Play"/>
                <a:sym typeface="Play"/>
              </a:rPr>
              <a:t>m</a:t>
            </a:r>
            <a:endParaRPr>
              <a:solidFill>
                <a:srgbClr val="CC0000"/>
              </a:solidFill>
              <a:latin typeface="Play"/>
              <a:ea typeface="Play"/>
              <a:cs typeface="Play"/>
              <a:sym typeface="Play"/>
            </a:endParaRPr>
          </a:p>
          <a:p>
            <a:pPr indent="0" lvl="0" marL="0" rtl="0" algn="l">
              <a:spcBef>
                <a:spcPts val="0"/>
              </a:spcBef>
              <a:spcAft>
                <a:spcPts val="0"/>
              </a:spcAft>
              <a:buNone/>
            </a:pPr>
            <a:r>
              <a:rPr lang="en">
                <a:solidFill>
                  <a:schemeClr val="dk1"/>
                </a:solidFill>
              </a:rPr>
              <a:t>Mesajul criptat cu cheia K</a:t>
            </a:r>
            <a:r>
              <a:rPr baseline="-25000" lang="en">
                <a:solidFill>
                  <a:schemeClr val="dk1"/>
                </a:solidFill>
              </a:rPr>
              <a:t>A</a:t>
            </a:r>
            <a:r>
              <a:rPr lang="en">
                <a:solidFill>
                  <a:schemeClr val="dk1"/>
                </a:solidFill>
              </a:rPr>
              <a:t>: </a:t>
            </a:r>
            <a:r>
              <a:rPr lang="en">
                <a:solidFill>
                  <a:srgbClr val="CC0000"/>
                </a:solidFill>
                <a:latin typeface="Play"/>
                <a:ea typeface="Play"/>
                <a:cs typeface="Play"/>
                <a:sym typeface="Play"/>
              </a:rPr>
              <a:t>K</a:t>
            </a:r>
            <a:r>
              <a:rPr baseline="-25000" lang="en">
                <a:solidFill>
                  <a:srgbClr val="CC0000"/>
                </a:solidFill>
                <a:latin typeface="Play"/>
                <a:ea typeface="Play"/>
                <a:cs typeface="Play"/>
                <a:sym typeface="Play"/>
              </a:rPr>
              <a:t>A</a:t>
            </a:r>
            <a:r>
              <a:rPr lang="en">
                <a:solidFill>
                  <a:srgbClr val="CC0000"/>
                </a:solidFill>
                <a:latin typeface="Play"/>
                <a:ea typeface="Play"/>
                <a:cs typeface="Play"/>
                <a:sym typeface="Play"/>
              </a:rPr>
              <a:t>(m)</a:t>
            </a:r>
            <a:endParaRPr>
              <a:solidFill>
                <a:srgbClr val="CC0000"/>
              </a:solidFill>
              <a:latin typeface="Play"/>
              <a:ea typeface="Play"/>
              <a:cs typeface="Play"/>
              <a:sym typeface="Play"/>
            </a:endParaRPr>
          </a:p>
          <a:p>
            <a:pPr indent="0" lvl="0" marL="0" rtl="0" algn="l">
              <a:spcBef>
                <a:spcPts val="0"/>
              </a:spcBef>
              <a:spcAft>
                <a:spcPts val="1200"/>
              </a:spcAft>
              <a:buClr>
                <a:schemeClr val="dk1"/>
              </a:buClr>
              <a:buSzPts val="1100"/>
              <a:buFont typeface="Arial"/>
              <a:buNone/>
            </a:pPr>
            <a:r>
              <a:rPr lang="en">
                <a:solidFill>
                  <a:schemeClr val="dk1"/>
                </a:solidFill>
              </a:rPr>
              <a:t>Mesajul decriptat:</a:t>
            </a:r>
            <a:r>
              <a:rPr lang="en"/>
              <a:t> </a:t>
            </a:r>
            <a:r>
              <a:rPr lang="en">
                <a:solidFill>
                  <a:srgbClr val="CC0000"/>
                </a:solidFill>
                <a:latin typeface="Play"/>
                <a:ea typeface="Play"/>
                <a:cs typeface="Play"/>
                <a:sym typeface="Play"/>
              </a:rPr>
              <a:t>K</a:t>
            </a:r>
            <a:r>
              <a:rPr baseline="-25000" lang="en">
                <a:solidFill>
                  <a:srgbClr val="CC0000"/>
                </a:solidFill>
                <a:latin typeface="Play"/>
                <a:ea typeface="Play"/>
                <a:cs typeface="Play"/>
                <a:sym typeface="Play"/>
              </a:rPr>
              <a:t>B</a:t>
            </a:r>
            <a:r>
              <a:rPr lang="en">
                <a:solidFill>
                  <a:srgbClr val="CC0000"/>
                </a:solidFill>
                <a:latin typeface="Play"/>
                <a:ea typeface="Play"/>
                <a:cs typeface="Play"/>
                <a:sym typeface="Play"/>
              </a:rPr>
              <a:t>(K</a:t>
            </a:r>
            <a:r>
              <a:rPr baseline="-25000" lang="en">
                <a:solidFill>
                  <a:srgbClr val="CC0000"/>
                </a:solidFill>
                <a:latin typeface="Play"/>
                <a:ea typeface="Play"/>
                <a:cs typeface="Play"/>
                <a:sym typeface="Play"/>
              </a:rPr>
              <a:t>A</a:t>
            </a:r>
            <a:r>
              <a:rPr lang="en">
                <a:solidFill>
                  <a:srgbClr val="CC0000"/>
                </a:solidFill>
                <a:latin typeface="Play"/>
                <a:ea typeface="Play"/>
                <a:cs typeface="Play"/>
                <a:sym typeface="Play"/>
              </a:rPr>
              <a:t>(m)) == m</a:t>
            </a:r>
            <a:endParaRPr>
              <a:solidFill>
                <a:srgbClr val="CC0000"/>
              </a:solidFill>
              <a:latin typeface="Play"/>
              <a:ea typeface="Play"/>
              <a:cs typeface="Play"/>
              <a:sym typeface="Play"/>
            </a:endParaRPr>
          </a:p>
        </p:txBody>
      </p:sp>
      <p:sp>
        <p:nvSpPr>
          <p:cNvPr id="189" name="Google Shape;189;p22"/>
          <p:cNvSpPr txBox="1"/>
          <p:nvPr>
            <p:ph idx="1" type="body"/>
          </p:nvPr>
        </p:nvSpPr>
        <p:spPr>
          <a:xfrm>
            <a:off x="1302775" y="1739100"/>
            <a:ext cx="1620000" cy="97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solidFill>
                  <a:srgbClr val="CC0000"/>
                </a:solidFill>
                <a:latin typeface="Play"/>
                <a:ea typeface="Play"/>
                <a:cs typeface="Play"/>
                <a:sym typeface="Play"/>
              </a:rPr>
              <a:t>Mesajul (plaintext)</a:t>
            </a:r>
            <a:endParaRPr>
              <a:solidFill>
                <a:srgbClr val="CC0000"/>
              </a:solidFill>
              <a:latin typeface="Play"/>
              <a:ea typeface="Play"/>
              <a:cs typeface="Play"/>
              <a:sym typeface="Play"/>
            </a:endParaRPr>
          </a:p>
        </p:txBody>
      </p:sp>
      <p:sp>
        <p:nvSpPr>
          <p:cNvPr id="190" name="Google Shape;190;p22"/>
          <p:cNvSpPr txBox="1"/>
          <p:nvPr>
            <p:ph idx="1" type="body"/>
          </p:nvPr>
        </p:nvSpPr>
        <p:spPr>
          <a:xfrm>
            <a:off x="7296825" y="1491850"/>
            <a:ext cx="1620000" cy="9708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en">
                <a:solidFill>
                  <a:srgbClr val="CC0000"/>
                </a:solidFill>
                <a:latin typeface="Play"/>
                <a:ea typeface="Play"/>
                <a:cs typeface="Play"/>
                <a:sym typeface="Play"/>
              </a:rPr>
              <a:t>Mesajul decriptat (plaintext)</a:t>
            </a:r>
            <a:endParaRPr>
              <a:solidFill>
                <a:srgbClr val="CC0000"/>
              </a:solidFill>
              <a:latin typeface="Play"/>
              <a:ea typeface="Play"/>
              <a:cs typeface="Play"/>
              <a:sym typeface="Play"/>
            </a:endParaRPr>
          </a:p>
        </p:txBody>
      </p:sp>
      <p:sp>
        <p:nvSpPr>
          <p:cNvPr id="191" name="Google Shape;191;p22"/>
          <p:cNvSpPr/>
          <p:nvPr/>
        </p:nvSpPr>
        <p:spPr>
          <a:xfrm>
            <a:off x="3815550" y="1524125"/>
            <a:ext cx="1685400" cy="7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22"/>
          <p:cNvSpPr txBox="1"/>
          <p:nvPr>
            <p:ph idx="1" type="body"/>
          </p:nvPr>
        </p:nvSpPr>
        <p:spPr>
          <a:xfrm>
            <a:off x="3853150" y="1475525"/>
            <a:ext cx="1927800" cy="970800"/>
          </a:xfrm>
          <a:prstGeom prst="rect">
            <a:avLst/>
          </a:prstGeom>
          <a:noFill/>
        </p:spPr>
        <p:txBody>
          <a:bodyPr anchorCtr="0" anchor="t" bIns="91425" lIns="91425" spcFirstLastPara="1" rIns="91425" wrap="square" tIns="91425">
            <a:normAutofit/>
          </a:bodyPr>
          <a:lstStyle/>
          <a:p>
            <a:pPr indent="0" lvl="0" marL="0" rtl="0" algn="ctr">
              <a:spcBef>
                <a:spcPts val="0"/>
              </a:spcBef>
              <a:spcAft>
                <a:spcPts val="1200"/>
              </a:spcAft>
              <a:buNone/>
            </a:pPr>
            <a:r>
              <a:rPr lang="en">
                <a:solidFill>
                  <a:srgbClr val="CC0000"/>
                </a:solidFill>
                <a:latin typeface="Play"/>
                <a:ea typeface="Play"/>
                <a:cs typeface="Play"/>
                <a:sym typeface="Play"/>
              </a:rPr>
              <a:t>Mesajul criptat (ciphertext)</a:t>
            </a:r>
            <a:endParaRPr>
              <a:solidFill>
                <a:srgbClr val="CC0000"/>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3"/>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98" name="Google Shape;198;p23"/>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Criptarea &amp; Decriptarea</a:t>
            </a:r>
            <a:endParaRPr>
              <a:latin typeface="Recursive"/>
              <a:ea typeface="Recursive"/>
              <a:cs typeface="Recursive"/>
              <a:sym typeface="Recursive"/>
            </a:endParaRPr>
          </a:p>
        </p:txBody>
      </p:sp>
      <p:cxnSp>
        <p:nvCxnSpPr>
          <p:cNvPr id="199" name="Google Shape;199;p23"/>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200" name="Google Shape;200;p23"/>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01" name="Google Shape;201;p23"/>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02" name="Google Shape;202;p23"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
        <p:nvSpPr>
          <p:cNvPr id="203" name="Google Shape;203;p23"/>
          <p:cNvSpPr txBox="1"/>
          <p:nvPr>
            <p:ph idx="1" type="body"/>
          </p:nvPr>
        </p:nvSpPr>
        <p:spPr>
          <a:xfrm>
            <a:off x="1148000" y="1100975"/>
            <a:ext cx="68562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a:solidFill>
                  <a:schemeClr val="dk1"/>
                </a:solidFill>
              </a:rPr>
              <a:t>Două tipuri de criptare:</a:t>
            </a:r>
            <a:endParaRPr>
              <a:solidFill>
                <a:srgbClr val="CC0000"/>
              </a:solidFill>
              <a:latin typeface="Play"/>
              <a:ea typeface="Play"/>
              <a:cs typeface="Play"/>
              <a:sym typeface="Play"/>
            </a:endParaRPr>
          </a:p>
        </p:txBody>
      </p:sp>
      <p:sp>
        <p:nvSpPr>
          <p:cNvPr id="204" name="Google Shape;204;p23"/>
          <p:cNvSpPr txBox="1"/>
          <p:nvPr>
            <p:ph type="title"/>
          </p:nvPr>
        </p:nvSpPr>
        <p:spPr>
          <a:xfrm>
            <a:off x="715850" y="1999050"/>
            <a:ext cx="3753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latin typeface="Recursive"/>
                <a:ea typeface="Recursive"/>
                <a:cs typeface="Recursive"/>
                <a:sym typeface="Recursive"/>
              </a:rPr>
              <a:t>Criptarea Simetrică</a:t>
            </a:r>
            <a:endParaRPr b="1" sz="2500">
              <a:latin typeface="Recursive"/>
              <a:ea typeface="Recursive"/>
              <a:cs typeface="Recursive"/>
              <a:sym typeface="Recursive"/>
            </a:endParaRPr>
          </a:p>
        </p:txBody>
      </p:sp>
      <p:sp>
        <p:nvSpPr>
          <p:cNvPr id="205" name="Google Shape;205;p23"/>
          <p:cNvSpPr txBox="1"/>
          <p:nvPr>
            <p:ph type="title"/>
          </p:nvPr>
        </p:nvSpPr>
        <p:spPr>
          <a:xfrm>
            <a:off x="4731525" y="2051550"/>
            <a:ext cx="3753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latin typeface="Recursive"/>
                <a:ea typeface="Recursive"/>
                <a:cs typeface="Recursive"/>
                <a:sym typeface="Recursive"/>
              </a:rPr>
              <a:t>Criptarea Asimetrică</a:t>
            </a:r>
            <a:endParaRPr b="1" sz="2500">
              <a:latin typeface="Recursive"/>
              <a:ea typeface="Recursive"/>
              <a:cs typeface="Recursive"/>
              <a:sym typeface="Recursiv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4"/>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211" name="Google Shape;211;p24"/>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Criptarea Simetrică</a:t>
            </a:r>
            <a:endParaRPr>
              <a:latin typeface="Recursive"/>
              <a:ea typeface="Recursive"/>
              <a:cs typeface="Recursive"/>
              <a:sym typeface="Recursive"/>
            </a:endParaRPr>
          </a:p>
        </p:txBody>
      </p:sp>
      <p:sp>
        <p:nvSpPr>
          <p:cNvPr id="212" name="Google Shape;212;p24"/>
          <p:cNvSpPr txBox="1"/>
          <p:nvPr>
            <p:ph idx="1" type="body"/>
          </p:nvPr>
        </p:nvSpPr>
        <p:spPr>
          <a:xfrm>
            <a:off x="717275" y="995775"/>
            <a:ext cx="657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C00000"/>
                </a:solidFill>
                <a:latin typeface="Play"/>
                <a:ea typeface="Play"/>
                <a:cs typeface="Play"/>
                <a:sym typeface="Play"/>
              </a:rPr>
              <a:t>s</a:t>
            </a:r>
            <a:r>
              <a:rPr lang="en">
                <a:solidFill>
                  <a:srgbClr val="C00000"/>
                </a:solidFill>
                <a:latin typeface="Play"/>
                <a:ea typeface="Play"/>
                <a:cs typeface="Play"/>
                <a:sym typeface="Play"/>
              </a:rPr>
              <a:t>ymmetric key crypto</a:t>
            </a:r>
            <a:r>
              <a:rPr lang="en"/>
              <a:t>: Alice și Bob folosesc </a:t>
            </a:r>
            <a:r>
              <a:rPr lang="en"/>
              <a:t>aceeași</a:t>
            </a:r>
            <a:r>
              <a:rPr lang="en"/>
              <a:t> cheie: </a:t>
            </a:r>
            <a:r>
              <a:rPr lang="en">
                <a:solidFill>
                  <a:srgbClr val="CC0000"/>
                </a:solidFill>
                <a:latin typeface="Play"/>
                <a:ea typeface="Play"/>
                <a:cs typeface="Play"/>
                <a:sym typeface="Play"/>
              </a:rPr>
              <a:t>K</a:t>
            </a:r>
            <a:endParaRPr>
              <a:solidFill>
                <a:srgbClr val="CC0000"/>
              </a:solidFill>
              <a:latin typeface="Play"/>
              <a:ea typeface="Play"/>
              <a:cs typeface="Play"/>
              <a:sym typeface="Play"/>
            </a:endParaRPr>
          </a:p>
        </p:txBody>
      </p:sp>
      <p:cxnSp>
        <p:nvCxnSpPr>
          <p:cNvPr id="213" name="Google Shape;213;p24"/>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214" name="Google Shape;214;p24"/>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15" name="Google Shape;215;p24"/>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16" name="Google Shape;216;p24"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217" name="Google Shape;217;p24"/>
          <p:cNvPicPr preferRelativeResize="0"/>
          <p:nvPr/>
        </p:nvPicPr>
        <p:blipFill rotWithShape="1">
          <a:blip r:embed="rId5">
            <a:alphaModFix/>
          </a:blip>
          <a:srcRect b="50968" l="0" r="0" t="0"/>
          <a:stretch/>
        </p:blipFill>
        <p:spPr>
          <a:xfrm>
            <a:off x="1471300" y="1573051"/>
            <a:ext cx="5584149" cy="1340025"/>
          </a:xfrm>
          <a:prstGeom prst="rect">
            <a:avLst/>
          </a:prstGeom>
          <a:noFill/>
          <a:ln>
            <a:noFill/>
          </a:ln>
        </p:spPr>
      </p:pic>
      <p:sp>
        <p:nvSpPr>
          <p:cNvPr id="218" name="Google Shape;218;p24"/>
          <p:cNvSpPr/>
          <p:nvPr/>
        </p:nvSpPr>
        <p:spPr>
          <a:xfrm>
            <a:off x="3244875" y="2282700"/>
            <a:ext cx="1685400" cy="7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 name="Google Shape;219;p24"/>
          <p:cNvSpPr txBox="1"/>
          <p:nvPr/>
        </p:nvSpPr>
        <p:spPr>
          <a:xfrm>
            <a:off x="2719323" y="3081231"/>
            <a:ext cx="382500" cy="3693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K</a:t>
            </a:r>
            <a:endParaRPr b="0" i="0" sz="1400" u="none" cap="none" strike="noStrike">
              <a:solidFill>
                <a:srgbClr val="000000"/>
              </a:solidFill>
              <a:latin typeface="Arial"/>
              <a:ea typeface="Arial"/>
              <a:cs typeface="Arial"/>
              <a:sym typeface="Arial"/>
            </a:endParaRPr>
          </a:p>
        </p:txBody>
      </p:sp>
      <p:pic>
        <p:nvPicPr>
          <p:cNvPr descr="BS00768_[1]" id="220" name="Google Shape;220;p24"/>
          <p:cNvPicPr preferRelativeResize="0"/>
          <p:nvPr/>
        </p:nvPicPr>
        <p:blipFill rotWithShape="1">
          <a:blip r:embed="rId6">
            <a:alphaModFix/>
          </a:blip>
          <a:srcRect b="0" l="0" r="0" t="0"/>
          <a:stretch/>
        </p:blipFill>
        <p:spPr>
          <a:xfrm rot="10800000">
            <a:off x="2398575" y="3168984"/>
            <a:ext cx="373587" cy="193806"/>
          </a:xfrm>
          <a:prstGeom prst="rect">
            <a:avLst/>
          </a:prstGeom>
          <a:noFill/>
          <a:ln>
            <a:noFill/>
          </a:ln>
        </p:spPr>
      </p:pic>
      <p:cxnSp>
        <p:nvCxnSpPr>
          <p:cNvPr id="221" name="Google Shape;221;p24"/>
          <p:cNvCxnSpPr/>
          <p:nvPr/>
        </p:nvCxnSpPr>
        <p:spPr>
          <a:xfrm rot="10800000">
            <a:off x="2765082" y="2759056"/>
            <a:ext cx="0" cy="337200"/>
          </a:xfrm>
          <a:prstGeom prst="straightConnector1">
            <a:avLst/>
          </a:prstGeom>
          <a:noFill/>
          <a:ln cap="flat" cmpd="sng" w="25400">
            <a:solidFill>
              <a:srgbClr val="525252"/>
            </a:solidFill>
            <a:prstDash val="solid"/>
            <a:miter lim="800000"/>
            <a:headEnd len="sm" w="sm" type="none"/>
            <a:tailEnd len="med" w="med" type="triangle"/>
          </a:ln>
        </p:spPr>
      </p:cxnSp>
      <p:sp>
        <p:nvSpPr>
          <p:cNvPr id="222" name="Google Shape;222;p24"/>
          <p:cNvSpPr txBox="1"/>
          <p:nvPr/>
        </p:nvSpPr>
        <p:spPr>
          <a:xfrm>
            <a:off x="5595573" y="3117381"/>
            <a:ext cx="382500" cy="3693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K</a:t>
            </a:r>
            <a:endParaRPr b="0" i="0" sz="1400" u="none" cap="none" strike="noStrike">
              <a:solidFill>
                <a:srgbClr val="000000"/>
              </a:solidFill>
              <a:latin typeface="Arial"/>
              <a:ea typeface="Arial"/>
              <a:cs typeface="Arial"/>
              <a:sym typeface="Arial"/>
            </a:endParaRPr>
          </a:p>
        </p:txBody>
      </p:sp>
      <p:pic>
        <p:nvPicPr>
          <p:cNvPr descr="BS00768_[1]" id="223" name="Google Shape;223;p24"/>
          <p:cNvPicPr preferRelativeResize="0"/>
          <p:nvPr/>
        </p:nvPicPr>
        <p:blipFill rotWithShape="1">
          <a:blip r:embed="rId6">
            <a:alphaModFix/>
          </a:blip>
          <a:srcRect b="0" l="0" r="0" t="0"/>
          <a:stretch/>
        </p:blipFill>
        <p:spPr>
          <a:xfrm rot="10800000">
            <a:off x="5274825" y="3205134"/>
            <a:ext cx="373587" cy="193806"/>
          </a:xfrm>
          <a:prstGeom prst="rect">
            <a:avLst/>
          </a:prstGeom>
          <a:noFill/>
          <a:ln>
            <a:noFill/>
          </a:ln>
        </p:spPr>
      </p:pic>
      <p:cxnSp>
        <p:nvCxnSpPr>
          <p:cNvPr id="224" name="Google Shape;224;p24"/>
          <p:cNvCxnSpPr/>
          <p:nvPr/>
        </p:nvCxnSpPr>
        <p:spPr>
          <a:xfrm rot="10800000">
            <a:off x="5641332" y="2795206"/>
            <a:ext cx="0" cy="337200"/>
          </a:xfrm>
          <a:prstGeom prst="straightConnector1">
            <a:avLst/>
          </a:prstGeom>
          <a:noFill/>
          <a:ln cap="flat" cmpd="sng" w="25400">
            <a:solidFill>
              <a:srgbClr val="525252"/>
            </a:solidFill>
            <a:prstDash val="solid"/>
            <a:miter lim="800000"/>
            <a:headEnd len="sm" w="sm" type="none"/>
            <a:tailEnd len="med" w="med" type="triangle"/>
          </a:ln>
        </p:spPr>
      </p:cxnSp>
      <p:sp>
        <p:nvSpPr>
          <p:cNvPr id="225" name="Google Shape;225;p24"/>
          <p:cNvSpPr txBox="1"/>
          <p:nvPr>
            <p:ph idx="1" type="body"/>
          </p:nvPr>
        </p:nvSpPr>
        <p:spPr>
          <a:xfrm>
            <a:off x="883675" y="3537250"/>
            <a:ext cx="68562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Mesajul lui Alice: </a:t>
            </a:r>
            <a:r>
              <a:rPr lang="en">
                <a:solidFill>
                  <a:srgbClr val="CC0000"/>
                </a:solidFill>
                <a:latin typeface="Play"/>
                <a:ea typeface="Play"/>
                <a:cs typeface="Play"/>
                <a:sym typeface="Play"/>
              </a:rPr>
              <a:t>m</a:t>
            </a:r>
            <a:endParaRPr>
              <a:solidFill>
                <a:srgbClr val="CC0000"/>
              </a:solidFill>
              <a:latin typeface="Play"/>
              <a:ea typeface="Play"/>
              <a:cs typeface="Play"/>
              <a:sym typeface="Play"/>
            </a:endParaRPr>
          </a:p>
          <a:p>
            <a:pPr indent="0" lvl="0" marL="0" rtl="0" algn="l">
              <a:spcBef>
                <a:spcPts val="0"/>
              </a:spcBef>
              <a:spcAft>
                <a:spcPts val="0"/>
              </a:spcAft>
              <a:buNone/>
            </a:pPr>
            <a:r>
              <a:rPr lang="en">
                <a:solidFill>
                  <a:schemeClr val="dk1"/>
                </a:solidFill>
              </a:rPr>
              <a:t>Mesajul criptat cu cheia K: </a:t>
            </a:r>
            <a:r>
              <a:rPr lang="en">
                <a:solidFill>
                  <a:srgbClr val="CC0000"/>
                </a:solidFill>
                <a:latin typeface="Play"/>
                <a:ea typeface="Play"/>
                <a:cs typeface="Play"/>
                <a:sym typeface="Play"/>
              </a:rPr>
              <a:t>K(m)</a:t>
            </a:r>
            <a:endParaRPr>
              <a:solidFill>
                <a:srgbClr val="CC0000"/>
              </a:solidFill>
              <a:latin typeface="Play"/>
              <a:ea typeface="Play"/>
              <a:cs typeface="Play"/>
              <a:sym typeface="Play"/>
            </a:endParaRPr>
          </a:p>
          <a:p>
            <a:pPr indent="0" lvl="0" marL="0" rtl="0" algn="l">
              <a:spcBef>
                <a:spcPts val="0"/>
              </a:spcBef>
              <a:spcAft>
                <a:spcPts val="1200"/>
              </a:spcAft>
              <a:buClr>
                <a:schemeClr val="dk1"/>
              </a:buClr>
              <a:buSzPts val="1100"/>
              <a:buFont typeface="Arial"/>
              <a:buNone/>
            </a:pPr>
            <a:r>
              <a:rPr lang="en">
                <a:solidFill>
                  <a:schemeClr val="dk1"/>
                </a:solidFill>
              </a:rPr>
              <a:t>Mesajul decriptat:</a:t>
            </a:r>
            <a:r>
              <a:rPr lang="en"/>
              <a:t> </a:t>
            </a:r>
            <a:r>
              <a:rPr lang="en">
                <a:solidFill>
                  <a:srgbClr val="CC0000"/>
                </a:solidFill>
                <a:latin typeface="Play"/>
                <a:ea typeface="Play"/>
                <a:cs typeface="Play"/>
                <a:sym typeface="Play"/>
              </a:rPr>
              <a:t>K(K(m)) == m</a:t>
            </a:r>
            <a:endParaRPr>
              <a:solidFill>
                <a:srgbClr val="CC0000"/>
              </a:solidFill>
              <a:latin typeface="Play"/>
              <a:ea typeface="Play"/>
              <a:cs typeface="Play"/>
              <a:sym typeface="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txBox="1"/>
          <p:nvPr/>
        </p:nvSpPr>
        <p:spPr>
          <a:xfrm>
            <a:off x="4541675" y="1121725"/>
            <a:ext cx="4562400" cy="3515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 sz="1800">
                <a:solidFill>
                  <a:srgbClr val="0070C0"/>
                </a:solidFill>
              </a:rPr>
              <a:t>AES: Advanced Encryption Standard</a:t>
            </a:r>
            <a:endParaRPr sz="1800">
              <a:solidFill>
                <a:srgbClr val="0070C0"/>
              </a:solidFill>
            </a:endParaRPr>
          </a:p>
          <a:p>
            <a:pPr indent="-152400" lvl="0" marL="171450" rtl="0" algn="l">
              <a:lnSpc>
                <a:spcPct val="90000"/>
              </a:lnSpc>
              <a:spcBef>
                <a:spcPts val="750"/>
              </a:spcBef>
              <a:spcAft>
                <a:spcPts val="0"/>
              </a:spcAft>
              <a:buClr>
                <a:schemeClr val="dk1"/>
              </a:buClr>
              <a:buSzPts val="1800"/>
              <a:buFont typeface="Play"/>
              <a:buChar char="•"/>
            </a:pPr>
            <a:r>
              <a:rPr lang="en" sz="1800">
                <a:solidFill>
                  <a:schemeClr val="dk1"/>
                </a:solidFill>
              </a:rPr>
              <a:t>symmetric-key NIST standard </a:t>
            </a:r>
            <a:endParaRPr sz="1800">
              <a:solidFill>
                <a:schemeClr val="dk1"/>
              </a:solidFill>
            </a:endParaRPr>
          </a:p>
          <a:p>
            <a:pPr indent="-152400" lvl="0" marL="171450" rtl="0" algn="l">
              <a:lnSpc>
                <a:spcPct val="90000"/>
              </a:lnSpc>
              <a:spcBef>
                <a:spcPts val="750"/>
              </a:spcBef>
              <a:spcAft>
                <a:spcPts val="0"/>
              </a:spcAft>
              <a:buClr>
                <a:schemeClr val="dk1"/>
              </a:buClr>
              <a:buSzPts val="1800"/>
              <a:buFont typeface="Play"/>
              <a:buChar char="•"/>
            </a:pPr>
            <a:r>
              <a:rPr lang="en" sz="1800">
                <a:solidFill>
                  <a:schemeClr val="dk1"/>
                </a:solidFill>
              </a:rPr>
              <a:t>înlocuit</a:t>
            </a:r>
            <a:r>
              <a:rPr lang="en" sz="1800">
                <a:solidFill>
                  <a:schemeClr val="dk1"/>
                </a:solidFill>
              </a:rPr>
              <a:t> DES (Nov 2001)</a:t>
            </a:r>
            <a:endParaRPr sz="1800">
              <a:solidFill>
                <a:schemeClr val="dk1"/>
              </a:solidFill>
            </a:endParaRPr>
          </a:p>
          <a:p>
            <a:pPr indent="-152400" lvl="0" marL="171450" rtl="0" algn="l">
              <a:lnSpc>
                <a:spcPct val="90000"/>
              </a:lnSpc>
              <a:spcBef>
                <a:spcPts val="750"/>
              </a:spcBef>
              <a:spcAft>
                <a:spcPts val="0"/>
              </a:spcAft>
              <a:buClr>
                <a:schemeClr val="dk1"/>
              </a:buClr>
              <a:buSzPts val="1800"/>
              <a:buFont typeface="Play"/>
              <a:buChar char="•"/>
            </a:pPr>
            <a:r>
              <a:rPr lang="en" sz="1800">
                <a:solidFill>
                  <a:schemeClr val="dk1"/>
                </a:solidFill>
              </a:rPr>
              <a:t>procesează date în blocuri de 128-bit</a:t>
            </a:r>
            <a:endParaRPr sz="1800">
              <a:solidFill>
                <a:schemeClr val="dk1"/>
              </a:solidFill>
            </a:endParaRPr>
          </a:p>
          <a:p>
            <a:pPr indent="-152400" lvl="0" marL="171450" rtl="0" algn="l">
              <a:lnSpc>
                <a:spcPct val="90000"/>
              </a:lnSpc>
              <a:spcBef>
                <a:spcPts val="750"/>
              </a:spcBef>
              <a:spcAft>
                <a:spcPts val="0"/>
              </a:spcAft>
              <a:buClr>
                <a:schemeClr val="dk1"/>
              </a:buClr>
              <a:buSzPts val="1800"/>
              <a:buFont typeface="Play"/>
              <a:buChar char="•"/>
            </a:pPr>
            <a:r>
              <a:rPr lang="en" sz="1800">
                <a:solidFill>
                  <a:schemeClr val="dk1"/>
                </a:solidFill>
              </a:rPr>
              <a:t>c</a:t>
            </a:r>
            <a:r>
              <a:rPr lang="en" sz="1800">
                <a:solidFill>
                  <a:schemeClr val="dk1"/>
                </a:solidFill>
              </a:rPr>
              <a:t>hei de 128, 192, sau 256-bit</a:t>
            </a:r>
            <a:endParaRPr sz="1800">
              <a:solidFill>
                <a:schemeClr val="dk1"/>
              </a:solidFill>
            </a:endParaRPr>
          </a:p>
          <a:p>
            <a:pPr indent="-152400" lvl="0" marL="171450" rtl="0" algn="l">
              <a:lnSpc>
                <a:spcPct val="90000"/>
              </a:lnSpc>
              <a:spcBef>
                <a:spcPts val="750"/>
              </a:spcBef>
              <a:spcAft>
                <a:spcPts val="0"/>
              </a:spcAft>
              <a:buClr>
                <a:schemeClr val="dk1"/>
              </a:buClr>
              <a:buSzPts val="1800"/>
              <a:buFont typeface="Play"/>
              <a:buChar char="•"/>
            </a:pPr>
            <a:r>
              <a:rPr lang="en" sz="1800">
                <a:solidFill>
                  <a:schemeClr val="dk1"/>
                </a:solidFill>
              </a:rPr>
              <a:t>decriptarea </a:t>
            </a:r>
            <a:r>
              <a:rPr lang="en" sz="1800">
                <a:solidFill>
                  <a:schemeClr val="dk1"/>
                </a:solidFill>
              </a:rPr>
              <a:t>prin</a:t>
            </a:r>
            <a:r>
              <a:rPr lang="en" sz="1800">
                <a:solidFill>
                  <a:schemeClr val="dk1"/>
                </a:solidFill>
              </a:rPr>
              <a:t> brute force (fiecare combinație) pentru 1s for DES, ar lua 149 </a:t>
            </a:r>
            <a:r>
              <a:rPr lang="en" sz="1800">
                <a:solidFill>
                  <a:schemeClr val="dk1"/>
                </a:solidFill>
              </a:rPr>
              <a:t>trilioane</a:t>
            </a:r>
            <a:r>
              <a:rPr lang="en" sz="1800">
                <a:solidFill>
                  <a:schemeClr val="dk1"/>
                </a:solidFill>
              </a:rPr>
              <a:t> de ani pentru AES</a:t>
            </a:r>
            <a:endParaRPr sz="1800">
              <a:solidFill>
                <a:schemeClr val="dk1"/>
              </a:solidFill>
            </a:endParaRPr>
          </a:p>
          <a:p>
            <a:pPr indent="0" lvl="0" marL="0" rtl="0" algn="l">
              <a:lnSpc>
                <a:spcPct val="90000"/>
              </a:lnSpc>
              <a:spcBef>
                <a:spcPts val="750"/>
              </a:spcBef>
              <a:spcAft>
                <a:spcPts val="0"/>
              </a:spcAft>
              <a:buNone/>
            </a:pPr>
            <a:r>
              <a:t/>
            </a:r>
            <a:endParaRPr sz="1800">
              <a:solidFill>
                <a:schemeClr val="dk1"/>
              </a:solidFill>
            </a:endParaRPr>
          </a:p>
        </p:txBody>
      </p:sp>
      <p:sp>
        <p:nvSpPr>
          <p:cNvPr id="231" name="Google Shape;231;p25"/>
          <p:cNvSpPr txBox="1"/>
          <p:nvPr/>
        </p:nvSpPr>
        <p:spPr>
          <a:xfrm>
            <a:off x="285750" y="1122225"/>
            <a:ext cx="4124100" cy="35151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None/>
            </a:pPr>
            <a:r>
              <a:rPr lang="en" sz="1800">
                <a:solidFill>
                  <a:srgbClr val="C00000"/>
                </a:solidFill>
              </a:rPr>
              <a:t>DES: Data Encryption Standard</a:t>
            </a:r>
            <a:endParaRPr sz="1800">
              <a:solidFill>
                <a:srgbClr val="C00000"/>
              </a:solidFill>
            </a:endParaRPr>
          </a:p>
          <a:p>
            <a:pPr indent="-162433" lvl="0" marL="171450" rtl="0" algn="l">
              <a:lnSpc>
                <a:spcPct val="90000"/>
              </a:lnSpc>
              <a:spcBef>
                <a:spcPts val="750"/>
              </a:spcBef>
              <a:spcAft>
                <a:spcPts val="0"/>
              </a:spcAft>
              <a:buClr>
                <a:schemeClr val="dk1"/>
              </a:buClr>
              <a:buSzPts val="1800"/>
              <a:buFont typeface="Play"/>
              <a:buChar char="•"/>
            </a:pPr>
            <a:r>
              <a:rPr lang="en" sz="1800">
                <a:solidFill>
                  <a:schemeClr val="dk1"/>
                </a:solidFill>
              </a:rPr>
              <a:t>US encryption standard [NIST 1993]</a:t>
            </a:r>
            <a:endParaRPr sz="1800">
              <a:solidFill>
                <a:schemeClr val="dk1"/>
              </a:solidFill>
            </a:endParaRPr>
          </a:p>
          <a:p>
            <a:pPr indent="-162433" lvl="0" marL="171450" rtl="0" algn="l">
              <a:lnSpc>
                <a:spcPct val="90000"/>
              </a:lnSpc>
              <a:spcBef>
                <a:spcPts val="750"/>
              </a:spcBef>
              <a:spcAft>
                <a:spcPts val="0"/>
              </a:spcAft>
              <a:buClr>
                <a:schemeClr val="dk1"/>
              </a:buClr>
              <a:buSzPts val="1800"/>
              <a:buFont typeface="Play"/>
              <a:buChar char="•"/>
            </a:pPr>
            <a:r>
              <a:rPr lang="en" sz="1800">
                <a:solidFill>
                  <a:schemeClr val="dk1"/>
                </a:solidFill>
              </a:rPr>
              <a:t>c</a:t>
            </a:r>
            <a:r>
              <a:rPr lang="en" sz="1800">
                <a:solidFill>
                  <a:schemeClr val="dk1"/>
                </a:solidFill>
              </a:rPr>
              <a:t>heie simetrică de 56-bit</a:t>
            </a:r>
            <a:endParaRPr sz="1800">
              <a:solidFill>
                <a:schemeClr val="dk1"/>
              </a:solidFill>
            </a:endParaRPr>
          </a:p>
          <a:p>
            <a:pPr indent="-162433" lvl="0" marL="171450" rtl="0" algn="l">
              <a:lnSpc>
                <a:spcPct val="90000"/>
              </a:lnSpc>
              <a:spcBef>
                <a:spcPts val="750"/>
              </a:spcBef>
              <a:spcAft>
                <a:spcPts val="0"/>
              </a:spcAft>
              <a:buClr>
                <a:schemeClr val="dk1"/>
              </a:buClr>
              <a:buSzPts val="1800"/>
              <a:buFont typeface="Play"/>
              <a:buChar char="•"/>
            </a:pPr>
            <a:r>
              <a:rPr lang="en" sz="1800">
                <a:solidFill>
                  <a:schemeClr val="dk1"/>
                </a:solidFill>
              </a:rPr>
              <a:t>i</a:t>
            </a:r>
            <a:r>
              <a:rPr lang="en" sz="1800">
                <a:solidFill>
                  <a:schemeClr val="dk1"/>
                </a:solidFill>
              </a:rPr>
              <a:t>nput de 64-bit plaintext</a:t>
            </a:r>
            <a:endParaRPr sz="1800">
              <a:solidFill>
                <a:schemeClr val="dk1"/>
              </a:solidFill>
            </a:endParaRPr>
          </a:p>
          <a:p>
            <a:pPr indent="-162433" lvl="0" marL="171450" rtl="0" algn="l">
              <a:lnSpc>
                <a:spcPct val="90000"/>
              </a:lnSpc>
              <a:spcBef>
                <a:spcPts val="750"/>
              </a:spcBef>
              <a:spcAft>
                <a:spcPts val="0"/>
              </a:spcAft>
              <a:buClr>
                <a:schemeClr val="dk1"/>
              </a:buClr>
              <a:buSzPts val="1800"/>
              <a:buFont typeface="Play"/>
              <a:buChar char="•"/>
            </a:pPr>
            <a:r>
              <a:rPr lang="en" sz="1800">
                <a:solidFill>
                  <a:schemeClr val="dk1"/>
                </a:solidFill>
              </a:rPr>
              <a:t>Cât de secure este DES?</a:t>
            </a:r>
            <a:endParaRPr sz="1800">
              <a:solidFill>
                <a:schemeClr val="dk1"/>
              </a:solidFill>
            </a:endParaRPr>
          </a:p>
          <a:p>
            <a:pPr indent="-162463" lvl="1" marL="514350" rtl="0" algn="l">
              <a:lnSpc>
                <a:spcPct val="90000"/>
              </a:lnSpc>
              <a:spcBef>
                <a:spcPts val="375"/>
              </a:spcBef>
              <a:spcAft>
                <a:spcPts val="0"/>
              </a:spcAft>
              <a:buClr>
                <a:schemeClr val="dk1"/>
              </a:buClr>
              <a:buSzPts val="1800"/>
              <a:buFont typeface="Play"/>
              <a:buChar char="•"/>
            </a:pPr>
            <a:r>
              <a:rPr lang="en" sz="1800">
                <a:solidFill>
                  <a:schemeClr val="dk1"/>
                </a:solidFill>
              </a:rPr>
              <a:t>DES Challenge: 56-bit-key-encrypted phrase  decriptat (brute force) în &lt;1 day</a:t>
            </a:r>
            <a:endParaRPr sz="1800">
              <a:solidFill>
                <a:schemeClr val="dk1"/>
              </a:solidFill>
            </a:endParaRPr>
          </a:p>
          <a:p>
            <a:pPr indent="-162433" lvl="0" marL="171450" rtl="0" algn="l">
              <a:lnSpc>
                <a:spcPct val="90000"/>
              </a:lnSpc>
              <a:spcBef>
                <a:spcPts val="750"/>
              </a:spcBef>
              <a:spcAft>
                <a:spcPts val="0"/>
              </a:spcAft>
              <a:buClr>
                <a:schemeClr val="dk1"/>
              </a:buClr>
              <a:buSzPts val="1800"/>
              <a:buFont typeface="Play"/>
              <a:buChar char="•"/>
            </a:pPr>
            <a:r>
              <a:rPr lang="en" sz="1800">
                <a:solidFill>
                  <a:schemeClr val="dk1"/>
                </a:solidFill>
              </a:rPr>
              <a:t>Cum putem face DES mai secure:</a:t>
            </a:r>
            <a:endParaRPr sz="1800">
              <a:solidFill>
                <a:schemeClr val="dk1"/>
              </a:solidFill>
            </a:endParaRPr>
          </a:p>
          <a:p>
            <a:pPr indent="-162463" lvl="1" marL="514350" rtl="0" algn="l">
              <a:lnSpc>
                <a:spcPct val="90000"/>
              </a:lnSpc>
              <a:spcBef>
                <a:spcPts val="375"/>
              </a:spcBef>
              <a:spcAft>
                <a:spcPts val="0"/>
              </a:spcAft>
              <a:buClr>
                <a:schemeClr val="dk1"/>
              </a:buClr>
              <a:buSzPts val="1800"/>
              <a:buFont typeface="Play"/>
              <a:buChar char="•"/>
            </a:pPr>
            <a:r>
              <a:rPr lang="en" sz="1800">
                <a:solidFill>
                  <a:schemeClr val="dk1"/>
                </a:solidFill>
              </a:rPr>
              <a:t>3DES: criptează de 3 ori cu 3 chei diferite</a:t>
            </a:r>
            <a:endParaRPr sz="1800">
              <a:solidFill>
                <a:schemeClr val="dk1"/>
              </a:solidFill>
            </a:endParaRPr>
          </a:p>
        </p:txBody>
      </p:sp>
      <p:sp>
        <p:nvSpPr>
          <p:cNvPr id="232" name="Google Shape;232;p25"/>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Algoritmi</a:t>
            </a:r>
            <a:r>
              <a:rPr lang="en">
                <a:latin typeface="Recursive"/>
                <a:ea typeface="Recursive"/>
                <a:cs typeface="Recursive"/>
                <a:sym typeface="Recursive"/>
              </a:rPr>
              <a:t> Simetrici</a:t>
            </a:r>
            <a:endParaRPr>
              <a:latin typeface="Recursive"/>
              <a:ea typeface="Recursive"/>
              <a:cs typeface="Recursive"/>
              <a:sym typeface="Recursiv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6"/>
          <p:cNvSpPr txBox="1"/>
          <p:nvPr>
            <p:ph idx="1" type="body"/>
          </p:nvPr>
        </p:nvSpPr>
        <p:spPr>
          <a:xfrm>
            <a:off x="717275" y="995775"/>
            <a:ext cx="4009800" cy="27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Criptarea cu Chei Publice</a:t>
            </a:r>
            <a:endParaRPr b="1">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sender, receiver </a:t>
            </a:r>
            <a:r>
              <a:rPr b="1" lang="en">
                <a:solidFill>
                  <a:srgbClr val="0000FF"/>
                </a:solidFill>
              </a:rPr>
              <a:t>nu</a:t>
            </a:r>
            <a:r>
              <a:rPr lang="en">
                <a:solidFill>
                  <a:schemeClr val="dk1"/>
                </a:solidFill>
              </a:rPr>
              <a:t> au o cheie comună</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a:t>
            </a:r>
            <a:r>
              <a:rPr lang="en">
                <a:solidFill>
                  <a:schemeClr val="dk1"/>
                </a:solidFill>
              </a:rPr>
              <a:t>heia </a:t>
            </a:r>
            <a:r>
              <a:rPr b="1" lang="en">
                <a:solidFill>
                  <a:srgbClr val="0000FF"/>
                </a:solidFill>
              </a:rPr>
              <a:t>publică</a:t>
            </a:r>
            <a:r>
              <a:rPr lang="en">
                <a:solidFill>
                  <a:schemeClr val="dk1"/>
                </a:solidFill>
              </a:rPr>
              <a:t> de criptare este știută de toată lumea</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a:t>
            </a:r>
            <a:r>
              <a:rPr lang="en">
                <a:solidFill>
                  <a:schemeClr val="dk1"/>
                </a:solidFill>
              </a:rPr>
              <a:t>heia </a:t>
            </a:r>
            <a:r>
              <a:rPr b="1" lang="en">
                <a:solidFill>
                  <a:srgbClr val="0000FF"/>
                </a:solidFill>
              </a:rPr>
              <a:t>privată</a:t>
            </a:r>
            <a:r>
              <a:rPr lang="en">
                <a:solidFill>
                  <a:schemeClr val="dk1"/>
                </a:solidFill>
              </a:rPr>
              <a:t> de decriptare este știută numai de receiver</a:t>
            </a:r>
            <a:endParaRPr>
              <a:solidFill>
                <a:schemeClr val="dk1"/>
              </a:solidFill>
            </a:endParaRPr>
          </a:p>
        </p:txBody>
      </p:sp>
      <p:sp>
        <p:nvSpPr>
          <p:cNvPr id="238" name="Google Shape;238;p26"/>
          <p:cNvSpPr txBox="1"/>
          <p:nvPr/>
        </p:nvSpPr>
        <p:spPr>
          <a:xfrm>
            <a:off x="5413000" y="1374488"/>
            <a:ext cx="3203100" cy="2122500"/>
          </a:xfrm>
          <a:prstGeom prst="rect">
            <a:avLst/>
          </a:prstGeom>
          <a:noFill/>
          <a:ln cap="flat" cmpd="sng" w="19050">
            <a:solidFill>
              <a:srgbClr val="4A86E8"/>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None/>
            </a:pPr>
            <a:r>
              <a:rPr lang="en" sz="1800">
                <a:solidFill>
                  <a:srgbClr val="CC0000"/>
                </a:solidFill>
              </a:rPr>
              <a:t>symmetric key crypto</a:t>
            </a:r>
            <a:r>
              <a:rPr lang="en" sz="1800">
                <a:solidFill>
                  <a:schemeClr val="dk1"/>
                </a:solidFill>
              </a:rPr>
              <a:t>:</a:t>
            </a:r>
            <a:endParaRPr sz="1800">
              <a:solidFill>
                <a:schemeClr val="dk1"/>
              </a:solidFill>
            </a:endParaRPr>
          </a:p>
          <a:p>
            <a:pPr indent="-147636" lvl="0" marL="264318" rtl="0" algn="l">
              <a:lnSpc>
                <a:spcPct val="90000"/>
              </a:lnSpc>
              <a:spcBef>
                <a:spcPts val="750"/>
              </a:spcBef>
              <a:spcAft>
                <a:spcPts val="0"/>
              </a:spcAft>
              <a:buClr>
                <a:schemeClr val="dk1"/>
              </a:buClr>
              <a:buSzPts val="1800"/>
              <a:buFont typeface="Noto Sans Symbols"/>
              <a:buChar char="▪"/>
            </a:pPr>
            <a:r>
              <a:rPr lang="en" sz="1800">
                <a:solidFill>
                  <a:schemeClr val="dk1"/>
                </a:solidFill>
              </a:rPr>
              <a:t>Trebuie ca </a:t>
            </a:r>
            <a:r>
              <a:rPr lang="en" sz="1800">
                <a:solidFill>
                  <a:schemeClr val="dk1"/>
                </a:solidFill>
              </a:rPr>
              <a:t>sender, receiver să cunoască un secret comun</a:t>
            </a:r>
            <a:endParaRPr sz="1800">
              <a:solidFill>
                <a:schemeClr val="dk1"/>
              </a:solidFill>
            </a:endParaRPr>
          </a:p>
          <a:p>
            <a:pPr indent="-147636" lvl="0" marL="264318" rtl="0" algn="l">
              <a:lnSpc>
                <a:spcPct val="90000"/>
              </a:lnSpc>
              <a:spcBef>
                <a:spcPts val="750"/>
              </a:spcBef>
              <a:spcAft>
                <a:spcPts val="0"/>
              </a:spcAft>
              <a:buClr>
                <a:schemeClr val="dk1"/>
              </a:buClr>
              <a:buSzPts val="1800"/>
              <a:buFont typeface="Noto Sans Symbols"/>
              <a:buChar char="▪"/>
            </a:pPr>
            <a:r>
              <a:rPr lang="en" sz="1800">
                <a:solidFill>
                  <a:schemeClr val="dk1"/>
                </a:solidFill>
              </a:rPr>
              <a:t>Q: cum poți alege o cheie secretă (mai ales dacă nu s-au întâlnit niciodată)?</a:t>
            </a:r>
            <a:endParaRPr sz="1800">
              <a:solidFill>
                <a:schemeClr val="dk1"/>
              </a:solidFill>
            </a:endParaRPr>
          </a:p>
        </p:txBody>
      </p:sp>
      <p:sp>
        <p:nvSpPr>
          <p:cNvPr id="239" name="Google Shape;239;p26"/>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Criptarea Asimetrică</a:t>
            </a:r>
            <a:endParaRPr>
              <a:latin typeface="Recursive"/>
              <a:ea typeface="Recursive"/>
              <a:cs typeface="Recursive"/>
              <a:sym typeface="Recursive"/>
            </a:endParaRPr>
          </a:p>
        </p:txBody>
      </p:sp>
      <p:cxnSp>
        <p:nvCxnSpPr>
          <p:cNvPr id="240" name="Google Shape;240;p26"/>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241" name="Google Shape;241;p26"/>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42" name="Google Shape;242;p26"/>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43" name="Google Shape;243;p26" title="Untitled drawing (4).png"/>
          <p:cNvPicPr preferRelativeResize="0"/>
          <p:nvPr/>
        </p:nvPicPr>
        <p:blipFill>
          <a:blip r:embed="rId3">
            <a:alphaModFix/>
          </a:blip>
          <a:stretch>
            <a:fillRect/>
          </a:stretch>
        </p:blipFill>
        <p:spPr>
          <a:xfrm>
            <a:off x="7905125" y="4386525"/>
            <a:ext cx="1160926" cy="870680"/>
          </a:xfrm>
          <a:prstGeom prst="rect">
            <a:avLst/>
          </a:prstGeom>
          <a:noFill/>
          <a:ln>
            <a:noFill/>
          </a:ln>
        </p:spPr>
      </p:pic>
      <p:sp>
        <p:nvSpPr>
          <p:cNvPr id="244" name="Google Shape;244;p26"/>
          <p:cNvSpPr txBox="1"/>
          <p:nvPr/>
        </p:nvSpPr>
        <p:spPr>
          <a:xfrm>
            <a:off x="402868" y="3886489"/>
            <a:ext cx="8557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100"/>
              <a:buFont typeface="Arial"/>
              <a:buNone/>
            </a:pPr>
            <a:r>
              <a:rPr i="0" lang="en" sz="2000" u="none" cap="none" strike="noStrike">
                <a:solidFill>
                  <a:srgbClr val="000099"/>
                </a:solidFill>
              </a:rPr>
              <a:t>Public key cryptography </a:t>
            </a:r>
            <a:r>
              <a:rPr lang="en" sz="2000">
                <a:solidFill>
                  <a:srgbClr val="000099"/>
                </a:solidFill>
              </a:rPr>
              <a:t>a revoluționat criptografia veche de 2000 de ani!</a:t>
            </a:r>
            <a:endParaRPr i="0" sz="2000" u="none" cap="none" strike="noStrike">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7"/>
          <p:cNvSpPr txBox="1"/>
          <p:nvPr>
            <p:ph idx="1" type="body"/>
          </p:nvPr>
        </p:nvSpPr>
        <p:spPr>
          <a:xfrm>
            <a:off x="717275" y="995775"/>
            <a:ext cx="7988100" cy="33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Certificate Digitale</a:t>
            </a:r>
            <a:endParaRPr b="1">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Un document electronic care verifică autenticitatea unei chei publice și identitatea proprietarului său</a:t>
            </a:r>
            <a:endParaRPr>
              <a:solidFill>
                <a:schemeClr val="dk1"/>
              </a:solidFill>
            </a:endParaRPr>
          </a:p>
          <a:p>
            <a:pPr indent="0" lvl="0" marL="0" rtl="0" algn="l">
              <a:spcBef>
                <a:spcPts val="1200"/>
              </a:spcBef>
              <a:spcAft>
                <a:spcPts val="0"/>
              </a:spcAft>
              <a:buNone/>
            </a:pPr>
            <a:r>
              <a:rPr lang="en">
                <a:solidFill>
                  <a:schemeClr val="dk1"/>
                </a:solidFill>
              </a:rPr>
              <a:t>Aceste certificate sunt emise și semnate electronic de un third party, Certificate Authority (CA), care verifică identitatea proprietarului.</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Exemple: </a:t>
            </a:r>
            <a:r>
              <a:rPr lang="en">
                <a:solidFill>
                  <a:schemeClr val="dk1"/>
                </a:solidFill>
              </a:rPr>
              <a:t>SSL/TLS Certificates - folosite în website-uri securizate si trafic de web, pentru enablarea HTTPS.</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250" name="Google Shape;250;p27"/>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Criptarea Asimetrică</a:t>
            </a:r>
            <a:endParaRPr>
              <a:latin typeface="Recursive"/>
              <a:ea typeface="Recursive"/>
              <a:cs typeface="Recursive"/>
              <a:sym typeface="Recursive"/>
            </a:endParaRPr>
          </a:p>
        </p:txBody>
      </p:sp>
      <p:cxnSp>
        <p:nvCxnSpPr>
          <p:cNvPr id="251" name="Google Shape;251;p27"/>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252" name="Google Shape;252;p27"/>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53" name="Google Shape;253;p27"/>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54" name="Google Shape;254;p27" title="Untitled drawing (4).png"/>
          <p:cNvPicPr preferRelativeResize="0"/>
          <p:nvPr/>
        </p:nvPicPr>
        <p:blipFill>
          <a:blip r:embed="rId3">
            <a:alphaModFix/>
          </a:blip>
          <a:stretch>
            <a:fillRect/>
          </a:stretch>
        </p:blipFill>
        <p:spPr>
          <a:xfrm>
            <a:off x="7905125" y="4386525"/>
            <a:ext cx="1160926" cy="8706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8"/>
          <p:cNvSpPr txBox="1"/>
          <p:nvPr>
            <p:ph idx="4294967295" type="ctrTitle"/>
          </p:nvPr>
        </p:nvSpPr>
        <p:spPr>
          <a:xfrm>
            <a:off x="1529450" y="1282050"/>
            <a:ext cx="5333400" cy="139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434343"/>
                </a:solidFill>
                <a:latin typeface="Recursive"/>
                <a:ea typeface="Recursive"/>
                <a:cs typeface="Recursive"/>
                <a:sym typeface="Recursive"/>
              </a:rPr>
              <a:t>Multi-Factor</a:t>
            </a:r>
            <a:endParaRPr b="1" sz="4000">
              <a:solidFill>
                <a:srgbClr val="434343"/>
              </a:solidFill>
              <a:latin typeface="Recursive"/>
              <a:ea typeface="Recursive"/>
              <a:cs typeface="Recursive"/>
              <a:sym typeface="Recursive"/>
            </a:endParaRPr>
          </a:p>
          <a:p>
            <a:pPr indent="0" lvl="0" marL="0" rtl="0" algn="ctr">
              <a:spcBef>
                <a:spcPts val="0"/>
              </a:spcBef>
              <a:spcAft>
                <a:spcPts val="0"/>
              </a:spcAft>
              <a:buNone/>
            </a:pPr>
            <a:r>
              <a:rPr b="1" lang="en" sz="4000">
                <a:solidFill>
                  <a:srgbClr val="434343"/>
                </a:solidFill>
                <a:latin typeface="Recursive"/>
                <a:ea typeface="Recursive"/>
                <a:cs typeface="Recursive"/>
                <a:sym typeface="Recursive"/>
              </a:rPr>
              <a:t>Authentication</a:t>
            </a:r>
            <a:endParaRPr b="1" sz="4000">
              <a:solidFill>
                <a:srgbClr val="434343"/>
              </a:solidFill>
              <a:latin typeface="Recursive"/>
              <a:ea typeface="Recursive"/>
              <a:cs typeface="Recursive"/>
              <a:sym typeface="Recursive"/>
            </a:endParaRPr>
          </a:p>
        </p:txBody>
      </p:sp>
      <p:sp>
        <p:nvSpPr>
          <p:cNvPr id="260" name="Google Shape;260;p28"/>
          <p:cNvSpPr txBox="1"/>
          <p:nvPr>
            <p:ph idx="4294967295" type="ctrTitle"/>
          </p:nvPr>
        </p:nvSpPr>
        <p:spPr>
          <a:xfrm>
            <a:off x="1529450" y="2501250"/>
            <a:ext cx="53334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rgbClr val="434343"/>
                </a:solidFill>
                <a:latin typeface="Recursive"/>
                <a:ea typeface="Recursive"/>
                <a:cs typeface="Recursive"/>
                <a:sym typeface="Recursive"/>
              </a:rPr>
              <a:t>B  a  s  i  c  s</a:t>
            </a:r>
            <a:endParaRPr sz="3500">
              <a:solidFill>
                <a:srgbClr val="434343"/>
              </a:solidFill>
              <a:latin typeface="Recursive"/>
              <a:ea typeface="Recursive"/>
              <a:cs typeface="Recursive"/>
              <a:sym typeface="Recursiv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29"/>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266" name="Google Shape;266;p29"/>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Multi-Factor Authentication</a:t>
            </a:r>
            <a:endParaRPr>
              <a:latin typeface="Recursive"/>
              <a:ea typeface="Recursive"/>
              <a:cs typeface="Recursive"/>
              <a:sym typeface="Recursive"/>
            </a:endParaRPr>
          </a:p>
        </p:txBody>
      </p:sp>
      <p:sp>
        <p:nvSpPr>
          <p:cNvPr id="267" name="Google Shape;267;p29"/>
          <p:cNvSpPr txBox="1"/>
          <p:nvPr>
            <p:ph idx="1" type="body"/>
          </p:nvPr>
        </p:nvSpPr>
        <p:spPr>
          <a:xfrm>
            <a:off x="717275" y="919575"/>
            <a:ext cx="8520600" cy="36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Utilizează mai multe elemente pentru a </a:t>
            </a:r>
            <a:r>
              <a:rPr b="1" lang="en">
                <a:solidFill>
                  <a:schemeClr val="dk1"/>
                </a:solidFill>
              </a:rPr>
              <a:t>stabili</a:t>
            </a:r>
            <a:r>
              <a:rPr b="1" lang="en">
                <a:solidFill>
                  <a:schemeClr val="dk1"/>
                </a:solidFill>
              </a:rPr>
              <a:t> identitatea unei </a:t>
            </a:r>
            <a:r>
              <a:rPr b="1" lang="en">
                <a:solidFill>
                  <a:schemeClr val="dk1"/>
                </a:solidFill>
              </a:rPr>
              <a:t>entități</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Factori de autentificare:</a:t>
            </a:r>
            <a:endParaRPr>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Ce știe entitatea ? </a:t>
            </a:r>
            <a:r>
              <a:rPr i="1" lang="en">
                <a:solidFill>
                  <a:srgbClr val="B45F06"/>
                </a:solidFill>
              </a:rPr>
              <a:t>(ex: parolă, cheie privată)</a:t>
            </a:r>
            <a:endParaRPr i="1">
              <a:solidFill>
                <a:srgbClr val="B45F06"/>
              </a:solidFill>
            </a:endParaRPr>
          </a:p>
          <a:p>
            <a:pPr indent="-342900" lvl="0" marL="457200" rtl="0" algn="l">
              <a:spcBef>
                <a:spcPts val="0"/>
              </a:spcBef>
              <a:spcAft>
                <a:spcPts val="0"/>
              </a:spcAft>
              <a:buClr>
                <a:schemeClr val="dk1"/>
              </a:buClr>
              <a:buSzPts val="1800"/>
              <a:buChar char="-"/>
            </a:pPr>
            <a:r>
              <a:rPr i="1" lang="en">
                <a:solidFill>
                  <a:schemeClr val="dk1"/>
                </a:solidFill>
              </a:rPr>
              <a:t>Ce deține entitatea ? </a:t>
            </a:r>
            <a:r>
              <a:rPr i="1" lang="en">
                <a:solidFill>
                  <a:srgbClr val="B45F06"/>
                </a:solidFill>
              </a:rPr>
              <a:t>(ex: insignă, card inteligent)</a:t>
            </a:r>
            <a:endParaRPr i="1">
              <a:solidFill>
                <a:srgbClr val="B45F06"/>
              </a:solidFill>
            </a:endParaRPr>
          </a:p>
          <a:p>
            <a:pPr indent="-342900" lvl="0" marL="457200" rtl="0" algn="l">
              <a:spcBef>
                <a:spcPts val="0"/>
              </a:spcBef>
              <a:spcAft>
                <a:spcPts val="0"/>
              </a:spcAft>
              <a:buClr>
                <a:schemeClr val="dk1"/>
              </a:buClr>
              <a:buSzPts val="1800"/>
              <a:buChar char="-"/>
            </a:pPr>
            <a:r>
              <a:rPr i="1" lang="en">
                <a:solidFill>
                  <a:schemeClr val="dk1"/>
                </a:solidFill>
              </a:rPr>
              <a:t>Ce are entitatea ? </a:t>
            </a:r>
            <a:r>
              <a:rPr i="1" lang="en">
                <a:solidFill>
                  <a:srgbClr val="B45F06"/>
                </a:solidFill>
              </a:rPr>
              <a:t>(ex: amprente digitale, caracteristici retiniene)</a:t>
            </a:r>
            <a:endParaRPr i="1">
              <a:solidFill>
                <a:srgbClr val="B45F06"/>
              </a:solidFill>
            </a:endParaRPr>
          </a:p>
          <a:p>
            <a:pPr indent="-342900" lvl="0" marL="457200" rtl="0" algn="l">
              <a:spcBef>
                <a:spcPts val="0"/>
              </a:spcBef>
              <a:spcAft>
                <a:spcPts val="0"/>
              </a:spcAft>
              <a:buClr>
                <a:schemeClr val="dk1"/>
              </a:buClr>
              <a:buSzPts val="1800"/>
              <a:buChar char="-"/>
            </a:pPr>
            <a:r>
              <a:rPr i="1" lang="en">
                <a:solidFill>
                  <a:schemeClr val="dk1"/>
                </a:solidFill>
              </a:rPr>
              <a:t>Ce face entitatea ? </a:t>
            </a:r>
            <a:r>
              <a:rPr i="1" lang="en">
                <a:solidFill>
                  <a:srgbClr val="B45F06"/>
                </a:solidFill>
              </a:rPr>
              <a:t>(ex: model vocal, scris de mână, ritm de tastare)</a:t>
            </a:r>
            <a:endParaRPr i="1">
              <a:solidFill>
                <a:srgbClr val="B45F06"/>
              </a:solidFill>
            </a:endParaRPr>
          </a:p>
          <a:p>
            <a:pPr indent="-342900" lvl="0" marL="457200" rtl="0" algn="l">
              <a:spcBef>
                <a:spcPts val="0"/>
              </a:spcBef>
              <a:spcAft>
                <a:spcPts val="0"/>
              </a:spcAft>
              <a:buClr>
                <a:schemeClr val="dk1"/>
              </a:buClr>
              <a:buSzPts val="1800"/>
              <a:buChar char="-"/>
            </a:pPr>
            <a:r>
              <a:rPr i="1" lang="en">
                <a:solidFill>
                  <a:schemeClr val="dk1"/>
                </a:solidFill>
              </a:rPr>
              <a:t>Unde se află entitatea ? </a:t>
            </a:r>
            <a:r>
              <a:rPr i="1" lang="en">
                <a:solidFill>
                  <a:srgbClr val="B45F06"/>
                </a:solidFill>
              </a:rPr>
              <a:t>(ex: în fața unui anumit terminal)</a:t>
            </a:r>
            <a:endParaRPr i="1">
              <a:solidFill>
                <a:srgbClr val="B45F06"/>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Exemplu</a:t>
            </a:r>
            <a:r>
              <a:rPr lang="en">
                <a:solidFill>
                  <a:schemeClr val="dk1"/>
                </a:solidFill>
              </a:rPr>
              <a:t>: Tranzacție cu cardul de credit cu cip și PIN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Trebuie să „aveți” cip și să „știți” PIN-ul</a:t>
            </a:r>
            <a:endParaRPr>
              <a:solidFill>
                <a:schemeClr val="dk1"/>
              </a:solidFill>
            </a:endParaRPr>
          </a:p>
          <a:p>
            <a:pPr indent="0" lvl="0" marL="0" rtl="0" algn="l">
              <a:spcBef>
                <a:spcPts val="1200"/>
              </a:spcBef>
              <a:spcAft>
                <a:spcPts val="1200"/>
              </a:spcAft>
              <a:buNone/>
            </a:pPr>
            <a:r>
              <a:t/>
            </a:r>
            <a:endParaRPr>
              <a:solidFill>
                <a:schemeClr val="dk1"/>
              </a:solidFill>
            </a:endParaRPr>
          </a:p>
        </p:txBody>
      </p:sp>
      <p:cxnSp>
        <p:nvCxnSpPr>
          <p:cNvPr id="268" name="Google Shape;268;p29"/>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269" name="Google Shape;269;p29"/>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70" name="Google Shape;270;p29"/>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71" name="Google Shape;271;p29"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0"/>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277" name="Google Shape;277;p30"/>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Multi-Factor Authentication</a:t>
            </a:r>
            <a:endParaRPr>
              <a:latin typeface="Recursive"/>
              <a:ea typeface="Recursive"/>
              <a:cs typeface="Recursive"/>
              <a:sym typeface="Recursive"/>
            </a:endParaRPr>
          </a:p>
        </p:txBody>
      </p:sp>
      <p:sp>
        <p:nvSpPr>
          <p:cNvPr id="278" name="Google Shape;278;p30"/>
          <p:cNvSpPr txBox="1"/>
          <p:nvPr>
            <p:ph idx="1" type="body"/>
          </p:nvPr>
        </p:nvSpPr>
        <p:spPr>
          <a:xfrm>
            <a:off x="545450" y="892525"/>
            <a:ext cx="8520600" cy="3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Protecție suplimentară. Compromiterea unui singur factor nu mai este critică.</a:t>
            </a:r>
            <a:endParaRPr>
              <a:solidFill>
                <a:schemeClr val="dk1"/>
              </a:solidFill>
            </a:endParaRPr>
          </a:p>
          <a:p>
            <a:pPr indent="-342900" lvl="0" marL="457200" rtl="0" algn="l">
              <a:spcBef>
                <a:spcPts val="0"/>
              </a:spcBef>
              <a:spcAft>
                <a:spcPts val="0"/>
              </a:spcAft>
              <a:buClr>
                <a:srgbClr val="B45F06"/>
              </a:buClr>
              <a:buSzPts val="1800"/>
              <a:buChar char="-"/>
            </a:pPr>
            <a:r>
              <a:rPr i="1" lang="en">
                <a:solidFill>
                  <a:srgbClr val="B45F06"/>
                </a:solidFill>
              </a:rPr>
              <a:t>Ex: Ghicirea unei parole nu este suficientă</a:t>
            </a:r>
            <a:endParaRPr i="1">
              <a:solidFill>
                <a:srgbClr val="B45F06"/>
              </a:solidFill>
            </a:endParaRPr>
          </a:p>
          <a:p>
            <a:pPr indent="-342900" lvl="0" marL="457200" rtl="0" algn="l">
              <a:spcBef>
                <a:spcPts val="0"/>
              </a:spcBef>
              <a:spcAft>
                <a:spcPts val="0"/>
              </a:spcAft>
              <a:buClr>
                <a:srgbClr val="B45F06"/>
              </a:buClr>
              <a:buSzPts val="1800"/>
              <a:buChar char="-"/>
            </a:pPr>
            <a:r>
              <a:rPr i="1" lang="en">
                <a:solidFill>
                  <a:srgbClr val="B45F06"/>
                </a:solidFill>
              </a:rPr>
              <a:t>Ex: Furtul unui card bancomat nu este suficient</a:t>
            </a:r>
            <a:endParaRPr i="1">
              <a:solidFill>
                <a:srgbClr val="B45F06"/>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Factorii utilizați trebuie să fie proporționali cu valoarea informației criptate</a:t>
            </a:r>
            <a:endParaRPr>
              <a:solidFill>
                <a:schemeClr val="dk1"/>
              </a:solidFill>
            </a:endParaRPr>
          </a:p>
          <a:p>
            <a:pPr indent="-342900" lvl="0" marL="457200" rtl="0" algn="l">
              <a:spcBef>
                <a:spcPts val="0"/>
              </a:spcBef>
              <a:spcAft>
                <a:spcPts val="0"/>
              </a:spcAft>
              <a:buClr>
                <a:srgbClr val="B45F06"/>
              </a:buClr>
              <a:buSzPts val="1800"/>
              <a:buChar char="-"/>
            </a:pPr>
            <a:r>
              <a:rPr lang="en">
                <a:solidFill>
                  <a:srgbClr val="B45F06"/>
                </a:solidFill>
              </a:rPr>
              <a:t>Ex: Utilizarea SMS-urilor ca al doilea factor s-a dovedit a fi insuficientă pentru protejarea conturilor de valoare mare (milioane $$). Adversarii au mituit angajații companiilor de telecomunicații și au clonat cartelele SIM.</a:t>
            </a:r>
            <a:endParaRPr>
              <a:solidFill>
                <a:srgbClr val="B45F06"/>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Autentificarea cu doi factori devine norma</a:t>
            </a:r>
            <a:endParaRPr>
              <a:solidFill>
                <a:schemeClr val="dk1"/>
              </a:solidFill>
            </a:endParaRPr>
          </a:p>
          <a:p>
            <a:pPr indent="-342900" lvl="0" marL="457200" rtl="0" algn="l">
              <a:spcBef>
                <a:spcPts val="0"/>
              </a:spcBef>
              <a:spcAft>
                <a:spcPts val="0"/>
              </a:spcAft>
              <a:buClr>
                <a:srgbClr val="B45F06"/>
              </a:buClr>
              <a:buSzPts val="1800"/>
              <a:buChar char="-"/>
            </a:pPr>
            <a:r>
              <a:rPr lang="en">
                <a:solidFill>
                  <a:srgbClr val="B45F06"/>
                </a:solidFill>
              </a:rPr>
              <a:t>Aproape toată lumea are un dispozitiv conectat care poate fi valorificat</a:t>
            </a:r>
            <a:endParaRPr>
              <a:solidFill>
                <a:srgbClr val="B45F06"/>
              </a:solidFill>
            </a:endParaRPr>
          </a:p>
          <a:p>
            <a:pPr indent="0" lvl="0" marL="0" rtl="0" algn="l">
              <a:spcBef>
                <a:spcPts val="1200"/>
              </a:spcBef>
              <a:spcAft>
                <a:spcPts val="1200"/>
              </a:spcAft>
              <a:buNone/>
            </a:pPr>
            <a:r>
              <a:t/>
            </a:r>
            <a:endParaRPr>
              <a:solidFill>
                <a:schemeClr val="dk1"/>
              </a:solidFill>
            </a:endParaRPr>
          </a:p>
        </p:txBody>
      </p:sp>
      <p:cxnSp>
        <p:nvCxnSpPr>
          <p:cNvPr id="279" name="Google Shape;279;p30"/>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280" name="Google Shape;280;p30"/>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81" name="Google Shape;281;p30"/>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82" name="Google Shape;282;p30"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31"/>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288" name="Google Shape;288;p31"/>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Two Factor Authentication</a:t>
            </a:r>
            <a:endParaRPr>
              <a:latin typeface="Recursive"/>
              <a:ea typeface="Recursive"/>
              <a:cs typeface="Recursive"/>
              <a:sym typeface="Recursive"/>
            </a:endParaRPr>
          </a:p>
        </p:txBody>
      </p:sp>
      <p:sp>
        <p:nvSpPr>
          <p:cNvPr id="289" name="Google Shape;289;p31"/>
          <p:cNvSpPr txBox="1"/>
          <p:nvPr>
            <p:ph idx="1" type="body"/>
          </p:nvPr>
        </p:nvSpPr>
        <p:spPr>
          <a:xfrm>
            <a:off x="547200" y="836893"/>
            <a:ext cx="8520600" cy="14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a:t>
            </a:r>
            <a:r>
              <a:rPr lang="en">
                <a:solidFill>
                  <a:schemeClr val="dk1"/>
                </a:solidFill>
              </a:rPr>
              <a:t>ka </a:t>
            </a:r>
            <a:r>
              <a:rPr b="1" lang="en">
                <a:solidFill>
                  <a:schemeClr val="dk1"/>
                </a:solidFill>
              </a:rPr>
              <a:t>TFA</a:t>
            </a:r>
            <a:endParaRPr b="1">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1200"/>
              </a:spcAft>
              <a:buNone/>
            </a:pPr>
            <a:r>
              <a:rPr lang="en">
                <a:solidFill>
                  <a:schemeClr val="dk1"/>
                </a:solidFill>
              </a:rPr>
              <a:t>Folosește doi factori; de exemplu, parolă + ?</a:t>
            </a:r>
            <a:endParaRPr>
              <a:solidFill>
                <a:srgbClr val="B45F06"/>
              </a:solidFill>
            </a:endParaRPr>
          </a:p>
        </p:txBody>
      </p:sp>
      <p:cxnSp>
        <p:nvCxnSpPr>
          <p:cNvPr id="290" name="Google Shape;290;p31"/>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291" name="Google Shape;291;p31"/>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92" name="Google Shape;292;p31"/>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93" name="Google Shape;293;p31"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
        <p:nvSpPr>
          <p:cNvPr id="294" name="Google Shape;294;p31"/>
          <p:cNvSpPr txBox="1"/>
          <p:nvPr/>
        </p:nvSpPr>
        <p:spPr>
          <a:xfrm>
            <a:off x="921850" y="2155650"/>
            <a:ext cx="40488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B45F06"/>
              </a:buClr>
              <a:buSzPts val="1800"/>
              <a:buChar char="-"/>
            </a:pPr>
            <a:r>
              <a:rPr lang="en" sz="1800">
                <a:solidFill>
                  <a:srgbClr val="B45F06"/>
                </a:solidFill>
              </a:rPr>
              <a:t>t</a:t>
            </a:r>
            <a:r>
              <a:rPr lang="en" sz="1800">
                <a:solidFill>
                  <a:srgbClr val="B45F06"/>
                </a:solidFill>
              </a:rPr>
              <a:t>elefon mobil – SMS</a:t>
            </a:r>
            <a:endParaRPr sz="1800">
              <a:solidFill>
                <a:srgbClr val="B45F06"/>
              </a:solidFill>
            </a:endParaRPr>
          </a:p>
          <a:p>
            <a:pPr indent="-342900" lvl="0" marL="457200" rtl="0" algn="l">
              <a:lnSpc>
                <a:spcPct val="115000"/>
              </a:lnSpc>
              <a:spcBef>
                <a:spcPts val="0"/>
              </a:spcBef>
              <a:spcAft>
                <a:spcPts val="0"/>
              </a:spcAft>
              <a:buClr>
                <a:srgbClr val="B45F06"/>
              </a:buClr>
              <a:buSzPts val="1800"/>
              <a:buChar char="-"/>
            </a:pPr>
            <a:r>
              <a:rPr lang="en" sz="1800">
                <a:solidFill>
                  <a:srgbClr val="B45F06"/>
                </a:solidFill>
              </a:rPr>
              <a:t>aplicații/softuri de OTP-uri </a:t>
            </a:r>
            <a:endParaRPr sz="1800">
              <a:solidFill>
                <a:srgbClr val="B45F06"/>
              </a:solidFill>
            </a:endParaRPr>
          </a:p>
          <a:p>
            <a:pPr indent="-342900" lvl="0" marL="457200" rtl="0" algn="l">
              <a:lnSpc>
                <a:spcPct val="115000"/>
              </a:lnSpc>
              <a:spcBef>
                <a:spcPts val="0"/>
              </a:spcBef>
              <a:spcAft>
                <a:spcPts val="0"/>
              </a:spcAft>
              <a:buClr>
                <a:srgbClr val="B45F06"/>
              </a:buClr>
              <a:buSzPts val="1800"/>
              <a:buChar char="-"/>
            </a:pPr>
            <a:r>
              <a:rPr lang="en" sz="1800">
                <a:solidFill>
                  <a:srgbClr val="B45F06"/>
                </a:solidFill>
              </a:rPr>
              <a:t>cont de e-mail</a:t>
            </a:r>
            <a:endParaRPr sz="1800">
              <a:solidFill>
                <a:srgbClr val="B45F06"/>
              </a:solidFill>
            </a:endParaRPr>
          </a:p>
          <a:p>
            <a:pPr indent="-342900" lvl="0" marL="457200" rtl="0" algn="l">
              <a:lnSpc>
                <a:spcPct val="115000"/>
              </a:lnSpc>
              <a:spcBef>
                <a:spcPts val="0"/>
              </a:spcBef>
              <a:spcAft>
                <a:spcPts val="0"/>
              </a:spcAft>
              <a:buClr>
                <a:srgbClr val="B45F06"/>
              </a:buClr>
              <a:buSzPts val="1800"/>
              <a:buChar char="-"/>
            </a:pPr>
            <a:r>
              <a:rPr lang="en" sz="1800">
                <a:solidFill>
                  <a:srgbClr val="B45F06"/>
                </a:solidFill>
              </a:rPr>
              <a:t>hardware de OTP-uri (dongle-uri)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79" name="Google Shape;79;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Introducere; Bazele criptografiei </a:t>
            </a:r>
            <a:r>
              <a:rPr lang="en">
                <a:solidFill>
                  <a:schemeClr val="dk1"/>
                </a:solidFill>
              </a:rPr>
              <a:t>și</a:t>
            </a:r>
            <a:r>
              <a:rPr lang="en">
                <a:solidFill>
                  <a:schemeClr val="dk1"/>
                </a:solidFill>
              </a:rPr>
              <a:t> </a:t>
            </a:r>
            <a:r>
              <a:rPr lang="en">
                <a:solidFill>
                  <a:schemeClr val="dk1"/>
                </a:solidFill>
              </a:rPr>
              <a:t>securității</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Criptarea simetrica</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Criptarea asimetrica</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Multi-factor </a:t>
            </a:r>
            <a:r>
              <a:rPr lang="en">
                <a:solidFill>
                  <a:schemeClr val="dk1"/>
                </a:solidFill>
              </a:rPr>
              <a:t>Authentication</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One Time Passwords</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Timed One-Time Passwords</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PassKeys</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2"/>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300" name="Google Shape;300;p32"/>
          <p:cNvSpPr txBox="1"/>
          <p:nvPr>
            <p:ph idx="1" type="body"/>
          </p:nvPr>
        </p:nvSpPr>
        <p:spPr>
          <a:xfrm>
            <a:off x="717275" y="995775"/>
            <a:ext cx="8520600" cy="3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Parolă: utilizată o singură dată</a:t>
            </a:r>
            <a:endParaRPr>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După utilizare, este invalidată imediat</a:t>
            </a:r>
            <a:endParaRPr i="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Mecanism de tip </a:t>
            </a:r>
            <a:r>
              <a:rPr b="1" lang="en">
                <a:solidFill>
                  <a:schemeClr val="dk1"/>
                </a:solidFill>
              </a:rPr>
              <a:t>challenge-response</a:t>
            </a:r>
            <a:r>
              <a:rPr lang="en">
                <a:solidFill>
                  <a:schemeClr val="dk1"/>
                </a:solidFill>
              </a:rPr>
              <a:t> (</a:t>
            </a:r>
            <a:r>
              <a:rPr lang="en">
                <a:solidFill>
                  <a:schemeClr val="dk1"/>
                </a:solidFill>
              </a:rPr>
              <a:t>provocare - răspuns)</a:t>
            </a:r>
            <a:endParaRPr>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provocarea: una dintre numeroasele autentificări; </a:t>
            </a:r>
            <a:endParaRPr i="1">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răspunsul: </a:t>
            </a:r>
            <a:r>
              <a:rPr i="1" lang="en">
                <a:solidFill>
                  <a:schemeClr val="dk1"/>
                </a:solidFill>
              </a:rPr>
              <a:t>parola</a:t>
            </a:r>
            <a:r>
              <a:rPr i="1" lang="en">
                <a:solidFill>
                  <a:schemeClr val="dk1"/>
                </a:solidFill>
              </a:rPr>
              <a:t> pentru acel număr</a:t>
            </a:r>
            <a:endParaRPr i="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Probleme:</a:t>
            </a:r>
            <a:endParaRPr>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Sincronizarea utilizatorului cu sistemul/serverul (verificator)</a:t>
            </a:r>
            <a:endParaRPr i="1">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Generarea de parole aleatoare “bune”</a:t>
            </a:r>
            <a:endParaRPr i="1">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Distribuirea parolei</a:t>
            </a:r>
            <a:endParaRPr i="1">
              <a:solidFill>
                <a:schemeClr val="dk1"/>
              </a:solidFill>
            </a:endParaRPr>
          </a:p>
        </p:txBody>
      </p:sp>
      <p:sp>
        <p:nvSpPr>
          <p:cNvPr id="301" name="Google Shape;301;p32"/>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One-Time Passwords</a:t>
            </a:r>
            <a:endParaRPr>
              <a:latin typeface="Recursive"/>
              <a:ea typeface="Recursive"/>
              <a:cs typeface="Recursive"/>
              <a:sym typeface="Recursive"/>
            </a:endParaRPr>
          </a:p>
        </p:txBody>
      </p:sp>
      <p:cxnSp>
        <p:nvCxnSpPr>
          <p:cNvPr id="302" name="Google Shape;302;p32"/>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303" name="Google Shape;303;p32"/>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304" name="Google Shape;304;p32"/>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305" name="Google Shape;305;p32"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3"/>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311" name="Google Shape;311;p33"/>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Timed </a:t>
            </a:r>
            <a:r>
              <a:rPr lang="en">
                <a:latin typeface="Recursive"/>
                <a:ea typeface="Recursive"/>
                <a:cs typeface="Recursive"/>
                <a:sym typeface="Recursive"/>
              </a:rPr>
              <a:t>One-Time Passwords</a:t>
            </a:r>
            <a:endParaRPr>
              <a:latin typeface="Recursive"/>
              <a:ea typeface="Recursive"/>
              <a:cs typeface="Recursive"/>
              <a:sym typeface="Recursive"/>
            </a:endParaRPr>
          </a:p>
        </p:txBody>
      </p:sp>
      <p:cxnSp>
        <p:nvCxnSpPr>
          <p:cNvPr id="312" name="Google Shape;312;p33"/>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313" name="Google Shape;313;p33"/>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314" name="Google Shape;314;p33"/>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315" name="Google Shape;315;p33"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
        <p:nvSpPr>
          <p:cNvPr id="316" name="Google Shape;316;p33"/>
          <p:cNvSpPr txBox="1"/>
          <p:nvPr/>
        </p:nvSpPr>
        <p:spPr>
          <a:xfrm>
            <a:off x="487000" y="814950"/>
            <a:ext cx="82644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Algoritmul HOTP (Unique-Time Password) bazat pe HMAC - </a:t>
            </a:r>
            <a:r>
              <a:rPr lang="en" sz="1800">
                <a:solidFill>
                  <a:srgbClr val="B45F06"/>
                </a:solidFill>
              </a:rPr>
              <a:t>Dec 2005</a:t>
            </a:r>
            <a:endParaRPr sz="1800">
              <a:solidFill>
                <a:srgbClr val="B45F06"/>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1800"/>
              <a:t>Serverul și utilizatorul prestabilesc un secret partajat K și o valoare inițială a</a:t>
            </a:r>
            <a:endParaRPr sz="1800"/>
          </a:p>
          <a:p>
            <a:pPr indent="0" lvl="0" marL="0" rtl="0" algn="l">
              <a:spcBef>
                <a:spcPts val="0"/>
              </a:spcBef>
              <a:spcAft>
                <a:spcPts val="0"/>
              </a:spcAft>
              <a:buNone/>
            </a:pPr>
            <a:r>
              <a:rPr lang="en" sz="1800"/>
              <a:t>contorului C (in cazul TOTP: C = current time)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Calcularea valorii parolei unice HOTP: </a:t>
            </a:r>
            <a:endParaRPr sz="1800"/>
          </a:p>
          <a:p>
            <a:pPr indent="-342900" lvl="0" marL="457200" rtl="0" algn="l">
              <a:spcBef>
                <a:spcPts val="0"/>
              </a:spcBef>
              <a:spcAft>
                <a:spcPts val="0"/>
              </a:spcAft>
              <a:buClr>
                <a:srgbClr val="B45F06"/>
              </a:buClr>
              <a:buSzPts val="1800"/>
              <a:buChar char="-"/>
            </a:pPr>
            <a:r>
              <a:rPr lang="en" sz="1800">
                <a:solidFill>
                  <a:srgbClr val="B45F06"/>
                </a:solidFill>
              </a:rPr>
              <a:t>HOTP(K,C) = Truncate(HMAC-SHA-1(K,C))</a:t>
            </a:r>
            <a:endParaRPr sz="1800">
              <a:solidFill>
                <a:srgbClr val="B45F06"/>
              </a:solidFill>
            </a:endParaRPr>
          </a:p>
          <a:p>
            <a:pPr indent="-342900" lvl="0" marL="457200" rtl="0" algn="l">
              <a:spcBef>
                <a:spcPts val="0"/>
              </a:spcBef>
              <a:spcAft>
                <a:spcPts val="0"/>
              </a:spcAft>
              <a:buClr>
                <a:srgbClr val="B45F06"/>
              </a:buClr>
              <a:buSzPts val="1800"/>
              <a:buChar char="-"/>
            </a:pPr>
            <a:r>
              <a:rPr lang="en" sz="1800">
                <a:solidFill>
                  <a:srgbClr val="B45F06"/>
                </a:solidFill>
              </a:rPr>
              <a:t>HOTP Password = HOTP(K,C) </a:t>
            </a:r>
            <a:r>
              <a:rPr i="1" lang="en" sz="1800">
                <a:solidFill>
                  <a:srgbClr val="B45F06"/>
                </a:solidFill>
              </a:rPr>
              <a:t>mod </a:t>
            </a:r>
            <a:r>
              <a:rPr lang="en" sz="1800">
                <a:solidFill>
                  <a:srgbClr val="B45F06"/>
                </a:solidFill>
              </a:rPr>
              <a:t>10d</a:t>
            </a:r>
            <a:endParaRPr sz="1800">
              <a:solidFill>
                <a:srgbClr val="B45F06"/>
              </a:solidFill>
            </a:endParaRPr>
          </a:p>
          <a:p>
            <a:pPr indent="0" lvl="0" marL="914400" rtl="0" algn="l">
              <a:spcBef>
                <a:spcPts val="0"/>
              </a:spcBef>
              <a:spcAft>
                <a:spcPts val="0"/>
              </a:spcAft>
              <a:buNone/>
            </a:pPr>
            <a:r>
              <a:rPr lang="en" sz="1800">
                <a:solidFill>
                  <a:srgbClr val="B45F06"/>
                </a:solidFill>
              </a:rPr>
              <a:t>d este lungimea parolei, de obicei 6 - 8 cifre</a:t>
            </a:r>
            <a:endParaRPr sz="1800">
              <a:solidFill>
                <a:srgbClr val="B45F06"/>
              </a:solidFill>
            </a:endParaRPr>
          </a:p>
          <a:p>
            <a:pPr indent="-342900" lvl="0" marL="457200" rtl="0" algn="l">
              <a:spcBef>
                <a:spcPts val="0"/>
              </a:spcBef>
              <a:spcAft>
                <a:spcPts val="0"/>
              </a:spcAft>
              <a:buClr>
                <a:srgbClr val="B45F06"/>
              </a:buClr>
              <a:buSzPts val="1800"/>
              <a:buChar char="-"/>
            </a:pPr>
            <a:r>
              <a:rPr lang="en" sz="1800">
                <a:solidFill>
                  <a:srgbClr val="B45F06"/>
                </a:solidFill>
              </a:rPr>
              <a:t>Truncate() extrage 31 de biți, dar NU ultimii 31 de biți. 31 de biți începând de la indexul i+1 unde i reprezintă ultimele patru cifre ale valorii MAC.</a:t>
            </a:r>
            <a:endParaRPr sz="1800">
              <a:solidFill>
                <a:srgbClr val="B45F06"/>
              </a:solidFill>
            </a:endParaRPr>
          </a:p>
          <a:p>
            <a:pPr indent="0" lvl="0" marL="457200" rtl="0" algn="l">
              <a:spcBef>
                <a:spcPts val="0"/>
              </a:spcBef>
              <a:spcAft>
                <a:spcPts val="0"/>
              </a:spcAft>
              <a:buNone/>
            </a:pPr>
            <a:r>
              <a:t/>
            </a:r>
            <a:endParaRPr sz="1800"/>
          </a:p>
          <a:p>
            <a:pPr indent="0" lvl="0" marL="0" rtl="0" algn="l">
              <a:spcBef>
                <a:spcPts val="0"/>
              </a:spcBef>
              <a:spcAft>
                <a:spcPts val="0"/>
              </a:spcAft>
              <a:buNone/>
            </a:pPr>
            <a:r>
              <a:rPr lang="en" sz="1800"/>
              <a:t>Contorul este actualizat după fiecare autentificare reușită (time for TOTP)</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34"/>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322" name="Google Shape;322;p34"/>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Timed One-Time Passwords</a:t>
            </a:r>
            <a:endParaRPr>
              <a:latin typeface="Recursive"/>
              <a:ea typeface="Recursive"/>
              <a:cs typeface="Recursive"/>
              <a:sym typeface="Recursive"/>
            </a:endParaRPr>
          </a:p>
        </p:txBody>
      </p:sp>
      <p:cxnSp>
        <p:nvCxnSpPr>
          <p:cNvPr id="323" name="Google Shape;323;p34"/>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324" name="Google Shape;324;p34"/>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325" name="Google Shape;325;p34"/>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326" name="Google Shape;326;p34"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
        <p:nvSpPr>
          <p:cNvPr id="327" name="Google Shape;327;p34"/>
          <p:cNvSpPr txBox="1"/>
          <p:nvPr/>
        </p:nvSpPr>
        <p:spPr>
          <a:xfrm>
            <a:off x="487000" y="814950"/>
            <a:ext cx="82644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Algoritmul TOTP (One-Time-Based One-Time Password) - </a:t>
            </a:r>
            <a:r>
              <a:rPr lang="en" sz="1800">
                <a:solidFill>
                  <a:srgbClr val="B45F06"/>
                </a:solidFill>
              </a:rPr>
              <a:t>Mai 2011</a:t>
            </a:r>
            <a:endParaRPr sz="1800">
              <a:solidFill>
                <a:srgbClr val="B45F06"/>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1800"/>
              <a:t>Serverul și utilizatorul prestabilesc un secret partajat K</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Valoarea contorului este obținută folosind timpul curent Unix</a:t>
            </a:r>
            <a:endParaRPr sz="1800"/>
          </a:p>
          <a:p>
            <a:pPr indent="-342900" lvl="0" marL="457200" rtl="0" algn="l">
              <a:spcBef>
                <a:spcPts val="0"/>
              </a:spcBef>
              <a:spcAft>
                <a:spcPts val="0"/>
              </a:spcAft>
              <a:buClr>
                <a:srgbClr val="B45F06"/>
              </a:buClr>
              <a:buSzPts val="1800"/>
              <a:buChar char="-"/>
            </a:pPr>
            <a:r>
              <a:rPr lang="en" sz="1800">
                <a:solidFill>
                  <a:srgbClr val="B45F06"/>
                </a:solidFill>
              </a:rPr>
              <a:t>C</a:t>
            </a:r>
            <a:r>
              <a:rPr baseline="-25000" lang="en" sz="1800">
                <a:solidFill>
                  <a:srgbClr val="B45F06"/>
                </a:solidFill>
              </a:rPr>
              <a:t>T</a:t>
            </a:r>
            <a:r>
              <a:rPr lang="en" sz="1800">
                <a:solidFill>
                  <a:srgbClr val="B45F06"/>
                </a:solidFill>
              </a:rPr>
              <a:t> = floor([(T – T</a:t>
            </a:r>
            <a:r>
              <a:rPr baseline="-25000" lang="en" sz="1800">
                <a:solidFill>
                  <a:srgbClr val="B45F06"/>
                </a:solidFill>
              </a:rPr>
              <a:t>0</a:t>
            </a:r>
            <a:r>
              <a:rPr lang="en" sz="1800">
                <a:solidFill>
                  <a:srgbClr val="B45F06"/>
                </a:solidFill>
              </a:rPr>
              <a:t>)/Time-step])</a:t>
            </a:r>
            <a:endParaRPr sz="1800">
              <a:solidFill>
                <a:srgbClr val="B45F06"/>
              </a:solidFill>
            </a:endParaRPr>
          </a:p>
          <a:p>
            <a:pPr indent="-342900" lvl="0" marL="457200" rtl="0" algn="l">
              <a:spcBef>
                <a:spcPts val="0"/>
              </a:spcBef>
              <a:spcAft>
                <a:spcPts val="0"/>
              </a:spcAft>
              <a:buClr>
                <a:srgbClr val="B45F06"/>
              </a:buClr>
              <a:buSzPts val="1800"/>
              <a:buChar char="-"/>
            </a:pPr>
            <a:r>
              <a:rPr lang="en" sz="1800">
                <a:solidFill>
                  <a:srgbClr val="B45F06"/>
                </a:solidFill>
              </a:rPr>
              <a:t>T este timpul curent Unix, T</a:t>
            </a:r>
            <a:r>
              <a:rPr baseline="-25000" lang="en" sz="1800">
                <a:solidFill>
                  <a:srgbClr val="B45F06"/>
                </a:solidFill>
              </a:rPr>
              <a:t>0</a:t>
            </a:r>
            <a:r>
              <a:rPr lang="en" sz="1800">
                <a:solidFill>
                  <a:srgbClr val="B45F06"/>
                </a:solidFill>
              </a:rPr>
              <a:t> este implicit 0. Time-step este implicit 30 de secunde</a:t>
            </a:r>
            <a:endParaRPr sz="1800">
              <a:solidFill>
                <a:srgbClr val="B45F06"/>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1800"/>
              <a:t>Pentru a ține cont de întârzierile rețelei și problemele de sincronizare, validatorul va verifica și cu CT+1 și CT-1</a:t>
            </a:r>
            <a:endParaRPr sz="1800"/>
          </a:p>
          <a:p>
            <a:pPr indent="0" lvl="0" marL="0" rtl="0" algn="l">
              <a:spcBef>
                <a:spcPts val="0"/>
              </a:spcBef>
              <a:spcAft>
                <a:spcPts val="0"/>
              </a:spcAft>
              <a:buNone/>
            </a:pPr>
            <a:r>
              <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5"/>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333" name="Google Shape;333;p35"/>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TOTP Exercise Lab</a:t>
            </a:r>
            <a:endParaRPr>
              <a:latin typeface="Recursive"/>
              <a:ea typeface="Recursive"/>
              <a:cs typeface="Recursive"/>
              <a:sym typeface="Recursive"/>
            </a:endParaRPr>
          </a:p>
        </p:txBody>
      </p:sp>
      <p:cxnSp>
        <p:nvCxnSpPr>
          <p:cNvPr id="334" name="Google Shape;334;p35"/>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335" name="Google Shape;335;p35"/>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336" name="Google Shape;336;p35"/>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337" name="Google Shape;337;p35"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
        <p:nvSpPr>
          <p:cNvPr id="338" name="Google Shape;338;p35"/>
          <p:cNvSpPr txBox="1"/>
          <p:nvPr/>
        </p:nvSpPr>
        <p:spPr>
          <a:xfrm>
            <a:off x="487000" y="814950"/>
            <a:ext cx="8264400" cy="3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Exercițiu</a:t>
            </a:r>
            <a:r>
              <a:rPr lang="en" sz="1800"/>
              <a:t>: Timed One-Time Password generator for Google Authenticator</a:t>
            </a:r>
            <a:endParaRPr sz="1800"/>
          </a:p>
          <a:p>
            <a:pPr indent="0" lvl="0" marL="0" rtl="0" algn="l">
              <a:spcBef>
                <a:spcPts val="0"/>
              </a:spcBef>
              <a:spcAft>
                <a:spcPts val="0"/>
              </a:spcAft>
              <a:buNone/>
            </a:pPr>
            <a:r>
              <a:rPr b="1" lang="en" sz="1800"/>
              <a:t>Obiectiv</a:t>
            </a:r>
            <a:r>
              <a:rPr lang="en" sz="1800"/>
              <a:t>: </a:t>
            </a:r>
            <a:r>
              <a:rPr lang="en" sz="1800"/>
              <a:t>generează</a:t>
            </a:r>
            <a:r>
              <a:rPr lang="en" sz="1800">
                <a:solidFill>
                  <a:schemeClr val="dk1"/>
                </a:solidFill>
              </a:rPr>
              <a:t> un</a:t>
            </a:r>
            <a:r>
              <a:rPr lang="en" sz="1800"/>
              <a:t> </a:t>
            </a:r>
            <a:r>
              <a:rPr i="1" lang="en" sz="1800"/>
              <a:t>QR code</a:t>
            </a:r>
            <a:r>
              <a:rPr lang="en" sz="1800"/>
              <a:t> pentru Google Authenticator app și </a:t>
            </a:r>
            <a:r>
              <a:rPr lang="en" sz="1800">
                <a:solidFill>
                  <a:schemeClr val="dk1"/>
                </a:solidFill>
              </a:rPr>
              <a:t>generează</a:t>
            </a:r>
            <a:r>
              <a:rPr lang="en" sz="1800"/>
              <a:t> un </a:t>
            </a:r>
            <a:r>
              <a:rPr i="1" lang="en" sz="1800"/>
              <a:t>one-time password</a:t>
            </a:r>
            <a:r>
              <a:rPr lang="en" sz="1800"/>
              <a:t> la fiecare 30 de secunde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Instructiuni:</a:t>
            </a:r>
            <a:endParaRPr b="1" sz="1800"/>
          </a:p>
          <a:p>
            <a:pPr indent="-342900" lvl="0" marL="457200" rtl="0" algn="l">
              <a:spcBef>
                <a:spcPts val="0"/>
              </a:spcBef>
              <a:spcAft>
                <a:spcPts val="0"/>
              </a:spcAft>
              <a:buSzPts val="1800"/>
              <a:buAutoNum type="arabicPeriod"/>
            </a:pPr>
            <a:r>
              <a:rPr lang="en" sz="1800"/>
              <a:t>Instalați Google Authenticator pe telefonul mobil</a:t>
            </a:r>
            <a:endParaRPr sz="1800"/>
          </a:p>
          <a:p>
            <a:pPr indent="-342900" lvl="0" marL="457200" rtl="0" algn="l">
              <a:spcBef>
                <a:spcPts val="1000"/>
              </a:spcBef>
              <a:spcAft>
                <a:spcPts val="0"/>
              </a:spcAft>
              <a:buSzPts val="1800"/>
              <a:buAutoNum type="arabicPeriod"/>
            </a:pPr>
            <a:r>
              <a:rPr lang="en" sz="1800"/>
              <a:t>Python </a:t>
            </a:r>
            <a:r>
              <a:rPr lang="en" sz="1800"/>
              <a:t>libraries</a:t>
            </a:r>
            <a:r>
              <a:rPr lang="en" sz="1800"/>
              <a:t> necesare: </a:t>
            </a:r>
            <a:r>
              <a:rPr lang="en" sz="1800">
                <a:latin typeface="Courier New"/>
                <a:ea typeface="Courier New"/>
                <a:cs typeface="Courier New"/>
                <a:sym typeface="Courier New"/>
              </a:rPr>
              <a:t>$ pip install </a:t>
            </a:r>
            <a:r>
              <a:rPr lang="en" sz="1800">
                <a:solidFill>
                  <a:srgbClr val="9900FF"/>
                </a:solidFill>
                <a:latin typeface="Courier New"/>
                <a:ea typeface="Courier New"/>
                <a:cs typeface="Courier New"/>
                <a:sym typeface="Courier New"/>
              </a:rPr>
              <a:t>segno tqdm</a:t>
            </a:r>
            <a:endParaRPr sz="1800">
              <a:solidFill>
                <a:srgbClr val="9900FF"/>
              </a:solidFill>
              <a:latin typeface="Courier New"/>
              <a:ea typeface="Courier New"/>
              <a:cs typeface="Courier New"/>
              <a:sym typeface="Courier New"/>
            </a:endParaRPr>
          </a:p>
          <a:p>
            <a:pPr indent="-342900" lvl="0" marL="457200" rtl="0" algn="l">
              <a:spcBef>
                <a:spcPts val="1000"/>
              </a:spcBef>
              <a:spcAft>
                <a:spcPts val="0"/>
              </a:spcAft>
              <a:buSzPts val="1800"/>
              <a:buAutoNum type="arabicPeriod"/>
            </a:pPr>
            <a:r>
              <a:rPr lang="en" sz="1800"/>
              <a:t>Folosiți codul template din repo-ul CodeSinaia2025! </a:t>
            </a:r>
            <a:endParaRPr sz="1800"/>
          </a:p>
          <a:p>
            <a:pPr indent="0" lvl="0" marL="0" rtl="0" algn="l">
              <a:spcBef>
                <a:spcPts val="1000"/>
              </a:spcBef>
              <a:spcAft>
                <a:spcPts val="0"/>
              </a:spcAft>
              <a:buNone/>
            </a:pPr>
            <a:r>
              <a:t/>
            </a:r>
            <a:endParaRPr sz="1800"/>
          </a:p>
          <a:p>
            <a:pPr indent="0" lvl="0" marL="0" rtl="0" algn="ctr">
              <a:spcBef>
                <a:spcPts val="1000"/>
              </a:spcBef>
              <a:spcAft>
                <a:spcPts val="0"/>
              </a:spcAft>
              <a:buNone/>
            </a:pPr>
            <a:r>
              <a:rPr b="1" lang="en" sz="1800"/>
              <a:t>Let’s get coding!</a:t>
            </a:r>
            <a:endParaRPr b="1"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36"/>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344" name="Google Shape;344;p36"/>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TOTP Exercise Lab</a:t>
            </a:r>
            <a:endParaRPr>
              <a:latin typeface="Recursive"/>
              <a:ea typeface="Recursive"/>
              <a:cs typeface="Recursive"/>
              <a:sym typeface="Recursive"/>
            </a:endParaRPr>
          </a:p>
        </p:txBody>
      </p:sp>
      <p:cxnSp>
        <p:nvCxnSpPr>
          <p:cNvPr id="345" name="Google Shape;345;p36"/>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346" name="Google Shape;346;p36"/>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347" name="Google Shape;347;p36"/>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348" name="Google Shape;348;p36"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
        <p:nvSpPr>
          <p:cNvPr id="349" name="Google Shape;349;p36"/>
          <p:cNvSpPr txBox="1"/>
          <p:nvPr/>
        </p:nvSpPr>
        <p:spPr>
          <a:xfrm>
            <a:off x="487000" y="814950"/>
            <a:ext cx="8264400" cy="3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Exercițiu</a:t>
            </a:r>
            <a:r>
              <a:rPr lang="en" sz="1800"/>
              <a:t>: Timed One-Time Password generator for Google Authenticator</a:t>
            </a:r>
            <a:endParaRPr sz="1800"/>
          </a:p>
          <a:p>
            <a:pPr indent="0" lvl="0" marL="0" rtl="0" algn="l">
              <a:spcBef>
                <a:spcPts val="1000"/>
              </a:spcBef>
              <a:spcAft>
                <a:spcPts val="0"/>
              </a:spcAft>
              <a:buNone/>
            </a:pPr>
            <a:r>
              <a:t/>
            </a:r>
            <a:endParaRPr b="1" sz="1800"/>
          </a:p>
          <a:p>
            <a:pPr indent="0" lvl="0" marL="0" rtl="0" algn="l">
              <a:spcBef>
                <a:spcPts val="1000"/>
              </a:spcBef>
              <a:spcAft>
                <a:spcPts val="0"/>
              </a:spcAft>
              <a:buNone/>
            </a:pPr>
            <a:r>
              <a:rPr b="1" lang="en" sz="1800"/>
              <a:t>Generate OTP</a:t>
            </a:r>
            <a:r>
              <a:rPr lang="en" sz="1800"/>
              <a:t>:</a:t>
            </a:r>
            <a:endParaRPr sz="1800"/>
          </a:p>
          <a:p>
            <a:pPr indent="-342900" lvl="0" marL="457200" rtl="0" algn="l">
              <a:spcBef>
                <a:spcPts val="1000"/>
              </a:spcBef>
              <a:spcAft>
                <a:spcPts val="0"/>
              </a:spcAft>
              <a:buSzPts val="1800"/>
              <a:buAutoNum type="arabicPeriod"/>
            </a:pPr>
            <a:r>
              <a:rPr lang="en" sz="1800"/>
              <a:t>Decode secretul din Base32</a:t>
            </a:r>
            <a:endParaRPr sz="1800"/>
          </a:p>
          <a:p>
            <a:pPr indent="-342900" lvl="0" marL="457200" rtl="0" algn="l">
              <a:spcBef>
                <a:spcPts val="1000"/>
              </a:spcBef>
              <a:spcAft>
                <a:spcPts val="0"/>
              </a:spcAft>
              <a:buSzPts val="1800"/>
              <a:buAutoNum type="arabicPeriod"/>
            </a:pPr>
            <a:r>
              <a:rPr lang="en" sz="1800"/>
              <a:t>Obțineți time step-ul actual</a:t>
            </a:r>
            <a:endParaRPr sz="1800"/>
          </a:p>
          <a:p>
            <a:pPr indent="-342900" lvl="0" marL="457200" rtl="0" algn="l">
              <a:spcBef>
                <a:spcPts val="1000"/>
              </a:spcBef>
              <a:spcAft>
                <a:spcPts val="0"/>
              </a:spcAft>
              <a:buSzPts val="1800"/>
              <a:buAutoNum type="arabicPeriod"/>
            </a:pPr>
            <a:r>
              <a:rPr lang="en" sz="1800"/>
              <a:t>Creați un SHA-1 HMAC folosind secretul + timpul</a:t>
            </a:r>
            <a:endParaRPr sz="1800"/>
          </a:p>
          <a:p>
            <a:pPr indent="-342900" lvl="0" marL="457200" rtl="0" algn="l">
              <a:spcBef>
                <a:spcPts val="1000"/>
              </a:spcBef>
              <a:spcAft>
                <a:spcPts val="0"/>
              </a:spcAft>
              <a:buSzPts val="1800"/>
              <a:buAutoNum type="arabicPeriod"/>
            </a:pPr>
            <a:r>
              <a:rPr lang="en" sz="1800"/>
              <a:t>Folosiți parte din output-ul HMAC să obțineți num</a:t>
            </a:r>
            <a:r>
              <a:rPr lang="en" sz="1800">
                <a:solidFill>
                  <a:schemeClr val="dk1"/>
                </a:solidFill>
              </a:rPr>
              <a:t>ărul</a:t>
            </a:r>
            <a:r>
              <a:rPr lang="en" sz="1800"/>
              <a:t> dinamic</a:t>
            </a:r>
            <a:endParaRPr sz="1800"/>
          </a:p>
          <a:p>
            <a:pPr indent="-342900" lvl="0" marL="457200" rtl="0" algn="l">
              <a:spcBef>
                <a:spcPts val="1000"/>
              </a:spcBef>
              <a:spcAft>
                <a:spcPts val="0"/>
              </a:spcAft>
              <a:buSzPts val="1800"/>
              <a:buAutoNum type="arabicPeriod"/>
            </a:pPr>
            <a:r>
              <a:rPr lang="en" sz="1800"/>
              <a:t>Faceți un </a:t>
            </a:r>
            <a:r>
              <a:rPr lang="en" sz="1800">
                <a:latin typeface="Courier New"/>
                <a:ea typeface="Courier New"/>
                <a:cs typeface="Courier New"/>
                <a:sym typeface="Courier New"/>
              </a:rPr>
              <a:t>mod</a:t>
            </a:r>
            <a:r>
              <a:rPr lang="en" sz="1800"/>
              <a:t> pe el să obținem numai 6 cifre</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Resurse</a:t>
            </a:r>
            <a:endParaRPr/>
          </a:p>
        </p:txBody>
      </p:sp>
      <p:sp>
        <p:nvSpPr>
          <p:cNvPr id="355" name="Google Shape;355;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solidFill>
                  <a:srgbClr val="525252"/>
                </a:solidFill>
              </a:rPr>
              <a:t>Free introductory Cryptography course: </a:t>
            </a:r>
            <a:r>
              <a:rPr lang="en" sz="2000" u="sng">
                <a:solidFill>
                  <a:schemeClr val="hlink"/>
                </a:solidFill>
                <a:hlinkClick r:id="rId3"/>
              </a:rPr>
              <a:t>coursera.org/learn/crypto</a:t>
            </a:r>
            <a:r>
              <a:rPr lang="en" sz="2000">
                <a:solidFill>
                  <a:srgbClr val="525252"/>
                </a:solidFill>
              </a:rPr>
              <a:t>  </a:t>
            </a:r>
            <a:endParaRPr sz="2000">
              <a:solidFill>
                <a:srgbClr val="525252"/>
              </a:solidFill>
            </a:endParaRPr>
          </a:p>
          <a:p>
            <a:pPr indent="-355600" lvl="0" marL="457200" rtl="0" algn="l">
              <a:lnSpc>
                <a:spcPct val="90000"/>
              </a:lnSpc>
              <a:spcBef>
                <a:spcPts val="0"/>
              </a:spcBef>
              <a:spcAft>
                <a:spcPts val="0"/>
              </a:spcAft>
              <a:buSzPts val="2000"/>
              <a:buChar char="●"/>
            </a:pPr>
            <a:r>
              <a:rPr lang="en" sz="2000">
                <a:solidFill>
                  <a:srgbClr val="525252"/>
                </a:solidFill>
              </a:rPr>
              <a:t>The Missing Semester of Your CS Education – Security and Cryptography -</a:t>
            </a:r>
            <a:r>
              <a:rPr lang="en" sz="2000">
                <a:solidFill>
                  <a:srgbClr val="525252"/>
                </a:solidFill>
                <a:uFill>
                  <a:noFill/>
                </a:uFill>
                <a:hlinkClick r:id="rId4">
                  <a:extLst>
                    <a:ext uri="{A12FA001-AC4F-418D-AE19-62706E023703}">
                      <ahyp:hlinkClr val="tx"/>
                    </a:ext>
                  </a:extLst>
                </a:hlinkClick>
              </a:rPr>
              <a:t> </a:t>
            </a:r>
            <a:r>
              <a:rPr lang="en" sz="2000" u="sng">
                <a:solidFill>
                  <a:schemeClr val="hlink"/>
                </a:solidFill>
                <a:hlinkClick r:id="rId5"/>
              </a:rPr>
              <a:t>https://missing.csail.mit.edu/2020/security</a:t>
            </a:r>
            <a:endParaRPr sz="2000" u="sng">
              <a:solidFill>
                <a:schemeClr val="hlink"/>
              </a:solidFill>
            </a:endParaRPr>
          </a:p>
          <a:p>
            <a:pPr indent="-355600" lvl="0" marL="457200" rtl="0" algn="l">
              <a:lnSpc>
                <a:spcPct val="90000"/>
              </a:lnSpc>
              <a:spcBef>
                <a:spcPts val="0"/>
              </a:spcBef>
              <a:spcAft>
                <a:spcPts val="0"/>
              </a:spcAft>
              <a:buSzPts val="2000"/>
              <a:buChar char="●"/>
            </a:pPr>
            <a:r>
              <a:rPr lang="en" sz="2000">
                <a:solidFill>
                  <a:srgbClr val="525252"/>
                </a:solidFill>
              </a:rPr>
              <a:t>Computer Networking: A Top-Down Approach, 8th edition, Jim Kurose, Keith Ross, Pearson, 2020</a:t>
            </a:r>
            <a:endParaRPr sz="2000">
              <a:solidFill>
                <a:srgbClr val="525252"/>
              </a:solidFill>
            </a:endParaRPr>
          </a:p>
          <a:p>
            <a:pPr indent="-355600" lvl="0" marL="457200" rtl="0" algn="l">
              <a:lnSpc>
                <a:spcPct val="90000"/>
              </a:lnSpc>
              <a:spcBef>
                <a:spcPts val="0"/>
              </a:spcBef>
              <a:spcAft>
                <a:spcPts val="0"/>
              </a:spcAft>
              <a:buSzPts val="2000"/>
              <a:buChar char="●"/>
            </a:pPr>
            <a:r>
              <a:rPr lang="en" sz="2000">
                <a:solidFill>
                  <a:srgbClr val="525252"/>
                </a:solidFill>
              </a:rPr>
              <a:t>ECE/CS 370 – Introduction to Security, Oregon State University</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38"/>
          <p:cNvPicPr preferRelativeResize="0"/>
          <p:nvPr/>
        </p:nvPicPr>
        <p:blipFill>
          <a:blip r:embed="rId3">
            <a:alphaModFix amt="9000"/>
          </a:blip>
          <a:stretch>
            <a:fillRect/>
          </a:stretch>
        </p:blipFill>
        <p:spPr>
          <a:xfrm>
            <a:off x="4100" y="2650"/>
            <a:ext cx="9144000" cy="5143500"/>
          </a:xfrm>
          <a:prstGeom prst="rect">
            <a:avLst/>
          </a:prstGeom>
          <a:noFill/>
          <a:ln>
            <a:noFill/>
          </a:ln>
        </p:spPr>
      </p:pic>
      <p:sp>
        <p:nvSpPr>
          <p:cNvPr id="361" name="Google Shape;361;p38"/>
          <p:cNvSpPr/>
          <p:nvPr/>
        </p:nvSpPr>
        <p:spPr>
          <a:xfrm>
            <a:off x="8847125" y="0"/>
            <a:ext cx="300600" cy="44970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p38"/>
          <p:cNvSpPr/>
          <p:nvPr/>
        </p:nvSpPr>
        <p:spPr>
          <a:xfrm>
            <a:off x="4100" y="4334925"/>
            <a:ext cx="9144000" cy="8112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 name="Google Shape;363;p38"/>
          <p:cNvSpPr txBox="1"/>
          <p:nvPr>
            <p:ph type="ctrTitle"/>
          </p:nvPr>
        </p:nvSpPr>
        <p:spPr>
          <a:xfrm>
            <a:off x="1529450" y="1510650"/>
            <a:ext cx="5333400" cy="1442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rgbClr val="434343"/>
                </a:solidFill>
                <a:latin typeface="Recursive"/>
                <a:ea typeface="Recursive"/>
                <a:cs typeface="Recursive"/>
                <a:sym typeface="Recursive"/>
              </a:rPr>
              <a:t>THANK YOU,</a:t>
            </a:r>
            <a:endParaRPr b="1">
              <a:solidFill>
                <a:srgbClr val="434343"/>
              </a:solidFill>
              <a:latin typeface="Recursive"/>
              <a:ea typeface="Recursive"/>
              <a:cs typeface="Recursive"/>
              <a:sym typeface="Recursive"/>
            </a:endParaRPr>
          </a:p>
          <a:p>
            <a:pPr indent="0" lvl="0" marL="0" rtl="0" algn="ctr">
              <a:spcBef>
                <a:spcPts val="0"/>
              </a:spcBef>
              <a:spcAft>
                <a:spcPts val="0"/>
              </a:spcAft>
              <a:buNone/>
            </a:pPr>
            <a:r>
              <a:rPr b="1" lang="en">
                <a:solidFill>
                  <a:srgbClr val="434343"/>
                </a:solidFill>
                <a:latin typeface="Recursive"/>
                <a:ea typeface="Recursive"/>
                <a:cs typeface="Recursive"/>
                <a:sym typeface="Recursive"/>
              </a:rPr>
              <a:t>THE END</a:t>
            </a:r>
            <a:endParaRPr b="1">
              <a:solidFill>
                <a:srgbClr val="434343"/>
              </a:solidFill>
              <a:latin typeface="Recursive"/>
              <a:ea typeface="Recursive"/>
              <a:cs typeface="Recursive"/>
              <a:sym typeface="Recursive"/>
            </a:endParaRPr>
          </a:p>
        </p:txBody>
      </p:sp>
      <p:sp>
        <p:nvSpPr>
          <p:cNvPr id="364" name="Google Shape;364;p38"/>
          <p:cNvSpPr txBox="1"/>
          <p:nvPr>
            <p:ph idx="1" type="subTitle"/>
          </p:nvPr>
        </p:nvSpPr>
        <p:spPr>
          <a:xfrm>
            <a:off x="2046450" y="4386525"/>
            <a:ext cx="38493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Recursive"/>
                <a:ea typeface="Recursive"/>
                <a:cs typeface="Recursive"/>
                <a:sym typeface="Recursive"/>
              </a:rPr>
              <a:t>Code Sinaia 2025</a:t>
            </a:r>
            <a:endParaRPr b="1">
              <a:solidFill>
                <a:srgbClr val="FFFFFF"/>
              </a:solidFill>
              <a:latin typeface="Recursive"/>
              <a:ea typeface="Recursive"/>
              <a:cs typeface="Recursive"/>
              <a:sym typeface="Recursive"/>
            </a:endParaRPr>
          </a:p>
        </p:txBody>
      </p:sp>
      <p:pic>
        <p:nvPicPr>
          <p:cNvPr descr="Mobirise" id="365" name="Google Shape;365;p38"/>
          <p:cNvPicPr preferRelativeResize="0"/>
          <p:nvPr/>
        </p:nvPicPr>
        <p:blipFill rotWithShape="1">
          <a:blip r:embed="rId4">
            <a:alphaModFix/>
          </a:blip>
          <a:srcRect b="0" l="0" r="0" t="0"/>
          <a:stretch/>
        </p:blipFill>
        <p:spPr>
          <a:xfrm>
            <a:off x="169876" y="119131"/>
            <a:ext cx="940835" cy="793830"/>
          </a:xfrm>
          <a:prstGeom prst="rect">
            <a:avLst/>
          </a:prstGeom>
          <a:noFill/>
          <a:ln>
            <a:noFill/>
          </a:ln>
        </p:spPr>
      </p:pic>
      <p:sp>
        <p:nvSpPr>
          <p:cNvPr id="366" name="Google Shape;366;p38"/>
          <p:cNvSpPr txBox="1"/>
          <p:nvPr/>
        </p:nvSpPr>
        <p:spPr>
          <a:xfrm>
            <a:off x="274825" y="48784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FFFFFF"/>
                </a:solidFill>
              </a:rPr>
              <a:t>2025 Copyright © by INPROTED– </a:t>
            </a:r>
            <a:r>
              <a:rPr b="1" lang="en" sz="750">
                <a:solidFill>
                  <a:srgbClr val="FFFFFF"/>
                </a:solidFill>
              </a:rPr>
              <a:t>I</a:t>
            </a:r>
            <a:r>
              <a:rPr lang="en" sz="750">
                <a:solidFill>
                  <a:srgbClr val="FFFFFF"/>
                </a:solidFill>
              </a:rPr>
              <a:t>nternational </a:t>
            </a:r>
            <a:r>
              <a:rPr b="1" lang="en" sz="750">
                <a:solidFill>
                  <a:srgbClr val="FFFFFF"/>
                </a:solidFill>
              </a:rPr>
              <a:t>Pro</a:t>
            </a:r>
            <a:r>
              <a:rPr lang="en" sz="750">
                <a:solidFill>
                  <a:srgbClr val="FFFFFF"/>
                </a:solidFill>
              </a:rPr>
              <a:t>fessionals for </a:t>
            </a:r>
            <a:r>
              <a:rPr b="1" lang="en" sz="750">
                <a:solidFill>
                  <a:srgbClr val="FFFFFF"/>
                </a:solidFill>
              </a:rPr>
              <a:t>T</a:t>
            </a:r>
            <a:r>
              <a:rPr lang="en" sz="750">
                <a:solidFill>
                  <a:srgbClr val="FFFFFF"/>
                </a:solidFill>
              </a:rPr>
              <a:t>echnology and </a:t>
            </a:r>
            <a:r>
              <a:rPr b="1" lang="en" sz="750">
                <a:solidFill>
                  <a:srgbClr val="FFFFFF"/>
                </a:solidFill>
              </a:rPr>
              <a:t>Ed</a:t>
            </a:r>
            <a:r>
              <a:rPr lang="en" sz="750">
                <a:solidFill>
                  <a:srgbClr val="FFFFFF"/>
                </a:solidFill>
              </a:rPr>
              <a:t>ucation | All Rights Reserved</a:t>
            </a:r>
            <a:endParaRPr>
              <a:solidFill>
                <a:srgbClr val="FFFFFF"/>
              </a:solidFill>
            </a:endParaRPr>
          </a:p>
        </p:txBody>
      </p:sp>
      <p:cxnSp>
        <p:nvCxnSpPr>
          <p:cNvPr id="367" name="Google Shape;367;p38"/>
          <p:cNvCxnSpPr/>
          <p:nvPr/>
        </p:nvCxnSpPr>
        <p:spPr>
          <a:xfrm flipH="1" rot="10800000">
            <a:off x="-67475" y="1896400"/>
            <a:ext cx="2348700" cy="1356000"/>
          </a:xfrm>
          <a:prstGeom prst="straightConnector1">
            <a:avLst/>
          </a:prstGeom>
          <a:noFill/>
          <a:ln cap="flat" cmpd="sng" w="76200">
            <a:solidFill>
              <a:srgbClr val="990000"/>
            </a:solidFill>
            <a:prstDash val="dot"/>
            <a:round/>
            <a:headEnd len="med" w="med" type="none"/>
            <a:tailEnd len="med" w="med" type="none"/>
          </a:ln>
        </p:spPr>
      </p:cxnSp>
      <p:cxnSp>
        <p:nvCxnSpPr>
          <p:cNvPr id="368" name="Google Shape;368;p38"/>
          <p:cNvCxnSpPr/>
          <p:nvPr/>
        </p:nvCxnSpPr>
        <p:spPr>
          <a:xfrm flipH="1" rot="10800000">
            <a:off x="6208400" y="2901300"/>
            <a:ext cx="2715600" cy="1567800"/>
          </a:xfrm>
          <a:prstGeom prst="straightConnector1">
            <a:avLst/>
          </a:prstGeom>
          <a:noFill/>
          <a:ln cap="flat" cmpd="sng" w="76200">
            <a:solidFill>
              <a:srgbClr val="990000"/>
            </a:solidFill>
            <a:prstDash val="dot"/>
            <a:round/>
            <a:headEnd len="med" w="med" type="none"/>
            <a:tailEnd len="med" w="med" type="none"/>
          </a:ln>
        </p:spPr>
      </p:cxnSp>
      <p:pic>
        <p:nvPicPr>
          <p:cNvPr id="369" name="Google Shape;369;p38" title="Untitled drawing (4).png"/>
          <p:cNvPicPr preferRelativeResize="0"/>
          <p:nvPr/>
        </p:nvPicPr>
        <p:blipFill>
          <a:blip r:embed="rId5">
            <a:alphaModFix/>
          </a:blip>
          <a:stretch>
            <a:fillRect/>
          </a:stretch>
        </p:blipFill>
        <p:spPr>
          <a:xfrm>
            <a:off x="7905125" y="4386525"/>
            <a:ext cx="1160926" cy="870680"/>
          </a:xfrm>
          <a:prstGeom prst="rect">
            <a:avLst/>
          </a:prstGeom>
          <a:noFill/>
          <a:ln>
            <a:noFill/>
          </a:ln>
        </p:spPr>
      </p:pic>
      <p:cxnSp>
        <p:nvCxnSpPr>
          <p:cNvPr id="370" name="Google Shape;370;p38"/>
          <p:cNvCxnSpPr/>
          <p:nvPr/>
        </p:nvCxnSpPr>
        <p:spPr>
          <a:xfrm flipH="1" rot="10800000">
            <a:off x="3319225" y="-129875"/>
            <a:ext cx="2376600" cy="1372200"/>
          </a:xfrm>
          <a:prstGeom prst="straightConnector1">
            <a:avLst/>
          </a:prstGeom>
          <a:noFill/>
          <a:ln cap="flat" cmpd="sng" w="76200">
            <a:solidFill>
              <a:srgbClr val="990000"/>
            </a:solidFill>
            <a:prstDash val="dot"/>
            <a:round/>
            <a:headEnd len="med" w="med" type="none"/>
            <a:tailEnd len="med" w="med" type="none"/>
          </a:ln>
        </p:spPr>
      </p:cxnSp>
      <p:cxnSp>
        <p:nvCxnSpPr>
          <p:cNvPr id="371" name="Google Shape;371;p38"/>
          <p:cNvCxnSpPr/>
          <p:nvPr/>
        </p:nvCxnSpPr>
        <p:spPr>
          <a:xfrm flipH="1" rot="10800000">
            <a:off x="2855200" y="917325"/>
            <a:ext cx="6008700" cy="3469200"/>
          </a:xfrm>
          <a:prstGeom prst="straightConnector1">
            <a:avLst/>
          </a:prstGeom>
          <a:noFill/>
          <a:ln cap="flat" cmpd="sng" w="76200">
            <a:solidFill>
              <a:srgbClr val="990000"/>
            </a:solidFill>
            <a:prstDash val="dot"/>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377" name="Google Shape;377;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40"/>
          <p:cNvPicPr preferRelativeResize="0"/>
          <p:nvPr/>
        </p:nvPicPr>
        <p:blipFill>
          <a:blip r:embed="rId3">
            <a:alphaModFix amt="4000"/>
          </a:blip>
          <a:stretch>
            <a:fillRect/>
          </a:stretch>
        </p:blipFill>
        <p:spPr>
          <a:xfrm>
            <a:off x="4100" y="2650"/>
            <a:ext cx="9144000" cy="5143500"/>
          </a:xfrm>
          <a:prstGeom prst="rect">
            <a:avLst/>
          </a:prstGeom>
          <a:noFill/>
          <a:ln>
            <a:noFill/>
          </a:ln>
        </p:spPr>
      </p:pic>
      <p:sp>
        <p:nvSpPr>
          <p:cNvPr id="383" name="Google Shape;383;p40"/>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Sample Heading With Picture</a:t>
            </a:r>
            <a:endParaRPr>
              <a:latin typeface="Recursive"/>
              <a:ea typeface="Recursive"/>
              <a:cs typeface="Recursive"/>
              <a:sym typeface="Recursive"/>
            </a:endParaRPr>
          </a:p>
        </p:txBody>
      </p:sp>
      <p:sp>
        <p:nvSpPr>
          <p:cNvPr id="384" name="Google Shape;384;p40"/>
          <p:cNvSpPr txBox="1"/>
          <p:nvPr>
            <p:ph idx="1" type="body"/>
          </p:nvPr>
        </p:nvSpPr>
        <p:spPr>
          <a:xfrm>
            <a:off x="717275" y="9957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Sample text:</a:t>
            </a:r>
            <a:endParaRPr/>
          </a:p>
          <a:p>
            <a:pPr indent="-342900" lvl="0" marL="457200" rtl="0" algn="l">
              <a:spcBef>
                <a:spcPts val="1200"/>
              </a:spcBef>
              <a:spcAft>
                <a:spcPts val="0"/>
              </a:spcAft>
              <a:buSzPts val="1800"/>
              <a:buChar char="❖"/>
            </a:pPr>
            <a:r>
              <a:rPr lang="en"/>
              <a:t>Point 1</a:t>
            </a:r>
            <a:endParaRPr/>
          </a:p>
          <a:p>
            <a:pPr indent="-317500" lvl="1" marL="914400" rtl="0" algn="l">
              <a:spcBef>
                <a:spcPts val="0"/>
              </a:spcBef>
              <a:spcAft>
                <a:spcPts val="0"/>
              </a:spcAft>
              <a:buSzPts val="1400"/>
              <a:buChar char="➢"/>
            </a:pPr>
            <a:r>
              <a:rPr lang="en"/>
              <a:t>Sub-topic 1</a:t>
            </a:r>
            <a:endParaRPr/>
          </a:p>
          <a:p>
            <a:pPr indent="-317500" lvl="1" marL="914400" rtl="0" algn="l">
              <a:spcBef>
                <a:spcPts val="0"/>
              </a:spcBef>
              <a:spcAft>
                <a:spcPts val="0"/>
              </a:spcAft>
              <a:buSzPts val="1400"/>
              <a:buChar char="➢"/>
            </a:pPr>
            <a:r>
              <a:rPr lang="en"/>
              <a:t>Sub-topic 2</a:t>
            </a:r>
            <a:endParaRPr/>
          </a:p>
          <a:p>
            <a:pPr indent="-342900" lvl="0" marL="457200" rtl="0" algn="l">
              <a:spcBef>
                <a:spcPts val="0"/>
              </a:spcBef>
              <a:spcAft>
                <a:spcPts val="0"/>
              </a:spcAft>
              <a:buSzPts val="1800"/>
              <a:buChar char="❖"/>
            </a:pPr>
            <a:r>
              <a:rPr lang="en"/>
              <a:t>Point 2</a:t>
            </a:r>
            <a:endParaRPr/>
          </a:p>
          <a:p>
            <a:pPr indent="-317500" lvl="1" marL="914400" rtl="0" algn="l">
              <a:spcBef>
                <a:spcPts val="0"/>
              </a:spcBef>
              <a:spcAft>
                <a:spcPts val="0"/>
              </a:spcAft>
              <a:buSzPts val="1400"/>
              <a:buChar char="➢"/>
            </a:pPr>
            <a:r>
              <a:rPr lang="en"/>
              <a:t>Sub-topic 3</a:t>
            </a:r>
            <a:endParaRPr/>
          </a:p>
          <a:p>
            <a:pPr indent="-342900" lvl="0" marL="457200" rtl="0" algn="l">
              <a:spcBef>
                <a:spcPts val="0"/>
              </a:spcBef>
              <a:spcAft>
                <a:spcPts val="0"/>
              </a:spcAft>
              <a:buSzPts val="1800"/>
              <a:buChar char="❖"/>
            </a:pPr>
            <a:r>
              <a:rPr lang="en"/>
              <a:t>Point 3</a:t>
            </a:r>
            <a:endParaRPr/>
          </a:p>
          <a:p>
            <a:pPr indent="0" lvl="0" marL="0" rtl="0" algn="l">
              <a:spcBef>
                <a:spcPts val="1200"/>
              </a:spcBef>
              <a:spcAft>
                <a:spcPts val="1200"/>
              </a:spcAft>
              <a:buNone/>
            </a:pPr>
            <a:r>
              <a:rPr lang="en"/>
              <a:t>More sample text</a:t>
            </a:r>
            <a:endParaRPr/>
          </a:p>
        </p:txBody>
      </p:sp>
      <p:cxnSp>
        <p:nvCxnSpPr>
          <p:cNvPr id="385" name="Google Shape;385;p40"/>
          <p:cNvCxnSpPr/>
          <p:nvPr/>
        </p:nvCxnSpPr>
        <p:spPr>
          <a:xfrm>
            <a:off x="5183275" y="484900"/>
            <a:ext cx="3466800" cy="0"/>
          </a:xfrm>
          <a:prstGeom prst="straightConnector1">
            <a:avLst/>
          </a:prstGeom>
          <a:noFill/>
          <a:ln cap="flat" cmpd="sng" w="76200">
            <a:solidFill>
              <a:srgbClr val="990000"/>
            </a:solidFill>
            <a:prstDash val="solid"/>
            <a:round/>
            <a:headEnd len="med" w="med" type="none"/>
            <a:tailEnd len="med" w="med" type="none"/>
          </a:ln>
        </p:spPr>
      </p:cxnSp>
      <p:cxnSp>
        <p:nvCxnSpPr>
          <p:cNvPr id="386" name="Google Shape;386;p40"/>
          <p:cNvCxnSpPr/>
          <p:nvPr/>
        </p:nvCxnSpPr>
        <p:spPr>
          <a:xfrm>
            <a:off x="274825" y="4757625"/>
            <a:ext cx="7350900" cy="0"/>
          </a:xfrm>
          <a:prstGeom prst="straightConnector1">
            <a:avLst/>
          </a:prstGeom>
          <a:noFill/>
          <a:ln cap="flat" cmpd="sng" w="76200">
            <a:solidFill>
              <a:srgbClr val="990000"/>
            </a:solidFill>
            <a:prstDash val="solid"/>
            <a:round/>
            <a:headEnd len="med" w="med" type="none"/>
            <a:tailEnd len="med" w="med" type="none"/>
          </a:ln>
        </p:spPr>
      </p:cxnSp>
      <p:sp>
        <p:nvSpPr>
          <p:cNvPr id="387" name="Google Shape;387;p40"/>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cxnSp>
        <p:nvCxnSpPr>
          <p:cNvPr id="388" name="Google Shape;388;p40"/>
          <p:cNvCxnSpPr/>
          <p:nvPr/>
        </p:nvCxnSpPr>
        <p:spPr>
          <a:xfrm rot="10800000">
            <a:off x="4474200" y="1022475"/>
            <a:ext cx="0" cy="3363000"/>
          </a:xfrm>
          <a:prstGeom prst="straightConnector1">
            <a:avLst/>
          </a:prstGeom>
          <a:noFill/>
          <a:ln cap="flat" cmpd="sng" w="76200">
            <a:solidFill>
              <a:srgbClr val="990000"/>
            </a:solidFill>
            <a:prstDash val="solid"/>
            <a:round/>
            <a:headEnd len="med" w="med" type="none"/>
            <a:tailEnd len="med" w="med" type="none"/>
          </a:ln>
        </p:spPr>
      </p:cxnSp>
      <p:pic>
        <p:nvPicPr>
          <p:cNvPr id="389" name="Google Shape;389;p40" title="Untitled drawing (4) (1).jpg"/>
          <p:cNvPicPr preferRelativeResize="0"/>
          <p:nvPr/>
        </p:nvPicPr>
        <p:blipFill rotWithShape="1">
          <a:blip r:embed="rId4">
            <a:alphaModFix/>
          </a:blip>
          <a:srcRect b="5096" l="0" r="0" t="0"/>
          <a:stretch/>
        </p:blipFill>
        <p:spPr>
          <a:xfrm>
            <a:off x="4993863" y="1268326"/>
            <a:ext cx="3801574" cy="2705887"/>
          </a:xfrm>
          <a:prstGeom prst="rect">
            <a:avLst/>
          </a:prstGeom>
          <a:noFill/>
          <a:ln>
            <a:noFill/>
          </a:ln>
        </p:spPr>
      </p:pic>
      <p:pic>
        <p:nvPicPr>
          <p:cNvPr id="390" name="Google Shape;390;p40" title="Untitled drawing (4).png"/>
          <p:cNvPicPr preferRelativeResize="0"/>
          <p:nvPr/>
        </p:nvPicPr>
        <p:blipFill>
          <a:blip r:embed="rId5">
            <a:alphaModFix/>
          </a:blip>
          <a:stretch>
            <a:fillRect/>
          </a:stretch>
        </p:blipFill>
        <p:spPr>
          <a:xfrm>
            <a:off x="7905125" y="4386525"/>
            <a:ext cx="1160926" cy="87068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passkeys </a:t>
            </a:r>
            <a:r>
              <a:rPr lang="en"/>
              <a:t>înlocuiesc parolele</a:t>
            </a:r>
            <a:endParaRPr/>
          </a:p>
        </p:txBody>
      </p:sp>
      <p:sp>
        <p:nvSpPr>
          <p:cNvPr id="396" name="Google Shape;396;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u="sng">
                <a:solidFill>
                  <a:schemeClr val="hlink"/>
                </a:solidFill>
                <a:hlinkClick r:id="rId3"/>
              </a:rPr>
              <a:t>https://fidoalliance.org/passkeys</a:t>
            </a:r>
            <a:endParaRPr/>
          </a:p>
          <a:p>
            <a:pPr indent="0" lvl="0" marL="0" rtl="0" algn="l">
              <a:spcBef>
                <a:spcPts val="1200"/>
              </a:spcBef>
              <a:spcAft>
                <a:spcPts val="0"/>
              </a:spcAft>
              <a:buNone/>
            </a:pPr>
            <a:r>
              <a:rPr lang="en"/>
              <a:t>1. Introduction to FIDO and Passkeys:</a:t>
            </a:r>
            <a:endParaRPr/>
          </a:p>
          <a:p>
            <a:pPr indent="0" lvl="0" marL="0" rtl="0" algn="l">
              <a:spcBef>
                <a:spcPts val="1200"/>
              </a:spcBef>
              <a:spcAft>
                <a:spcPts val="0"/>
              </a:spcAft>
              <a:buNone/>
            </a:pPr>
            <a:r>
              <a:rPr lang="en"/>
              <a:t>What is FIDO?</a:t>
            </a:r>
            <a:endParaRPr/>
          </a:p>
          <a:p>
            <a:pPr indent="0" lvl="0" marL="0" rtl="0" algn="l">
              <a:spcBef>
                <a:spcPts val="1200"/>
              </a:spcBef>
              <a:spcAft>
                <a:spcPts val="0"/>
              </a:spcAft>
              <a:buNone/>
            </a:pPr>
            <a:r>
              <a:rPr lang="en"/>
              <a:t>Explain the FIDO Alliance's mission to reduce reliance on passwords and promote secure, passwordless authentication. </a:t>
            </a:r>
            <a:endParaRPr/>
          </a:p>
          <a:p>
            <a:pPr indent="0" lvl="0" marL="0" rtl="0" algn="l">
              <a:spcBef>
                <a:spcPts val="1200"/>
              </a:spcBef>
              <a:spcAft>
                <a:spcPts val="0"/>
              </a:spcAft>
              <a:buNone/>
            </a:pPr>
            <a:r>
              <a:rPr lang="en"/>
              <a:t>What are Passkeys?</a:t>
            </a:r>
            <a:endParaRPr/>
          </a:p>
          <a:p>
            <a:pPr indent="0" lvl="0" marL="0" rtl="0" algn="l">
              <a:spcBef>
                <a:spcPts val="1200"/>
              </a:spcBef>
              <a:spcAft>
                <a:spcPts val="0"/>
              </a:spcAft>
              <a:buNone/>
            </a:pPr>
            <a:r>
              <a:rPr lang="en"/>
              <a:t>Define passkeys as a user-friendly way to implement FIDO2, allowing for multi-device credentials and simplified login experiences. </a:t>
            </a:r>
            <a:endParaRPr/>
          </a:p>
          <a:p>
            <a:pPr indent="0" lvl="0" marL="0" rtl="0" algn="l">
              <a:spcBef>
                <a:spcPts val="1200"/>
              </a:spcBef>
              <a:spcAft>
                <a:spcPts val="0"/>
              </a:spcAft>
              <a:buNone/>
            </a:pPr>
            <a:r>
              <a:rPr lang="en"/>
              <a:t>Benefits of Passkeys:</a:t>
            </a:r>
            <a:endParaRPr/>
          </a:p>
          <a:p>
            <a:pPr indent="0" lvl="0" marL="0" rtl="0" algn="l">
              <a:spcBef>
                <a:spcPts val="1200"/>
              </a:spcBef>
              <a:spcAft>
                <a:spcPts val="0"/>
              </a:spcAft>
              <a:buNone/>
            </a:pPr>
            <a:r>
              <a:rPr lang="en"/>
              <a:t>Discuss the advantages of passkeys over passwords, such as increased security (phishing resistance), enhanced user experience, and reduced costs associated with authentication. </a:t>
            </a:r>
            <a:endParaRPr/>
          </a:p>
          <a:p>
            <a:pPr indent="0" lvl="0" marL="0" rtl="0" algn="l">
              <a:spcBef>
                <a:spcPts val="1200"/>
              </a:spcBef>
              <a:spcAft>
                <a:spcPts val="0"/>
              </a:spcAft>
              <a:buNone/>
            </a:pPr>
            <a:r>
              <a:rPr lang="en"/>
              <a:t>FIDO vs. FIDO2 vs. U2F:</a:t>
            </a:r>
            <a:endParaRPr/>
          </a:p>
          <a:p>
            <a:pPr indent="0" lvl="0" marL="0" rtl="0" algn="l">
              <a:spcBef>
                <a:spcPts val="1200"/>
              </a:spcBef>
              <a:spcAft>
                <a:spcPts val="1200"/>
              </a:spcAft>
              <a:buNone/>
            </a:pPr>
            <a:r>
              <a:rPr lang="en"/>
              <a:t>Explain the evolution of FIDO protocols and the differences between FIDO U2F, FIDO2, and passkeys.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Intro To C</a:t>
            </a:r>
            <a:r>
              <a:rPr lang="en">
                <a:latin typeface="Recursive"/>
                <a:ea typeface="Recursive"/>
                <a:cs typeface="Recursive"/>
                <a:sym typeface="Recursive"/>
              </a:rPr>
              <a:t>rypto</a:t>
            </a:r>
            <a:endParaRPr>
              <a:latin typeface="Recursive"/>
              <a:ea typeface="Recursive"/>
              <a:cs typeface="Recursive"/>
              <a:sym typeface="Recursive"/>
            </a:endParaRPr>
          </a:p>
        </p:txBody>
      </p:sp>
      <p:sp>
        <p:nvSpPr>
          <p:cNvPr id="85" name="Google Shape;85;p15"/>
          <p:cNvSpPr txBox="1"/>
          <p:nvPr>
            <p:ph idx="1" type="body"/>
          </p:nvPr>
        </p:nvSpPr>
        <p:spPr>
          <a:xfrm>
            <a:off x="717275" y="995775"/>
            <a:ext cx="4753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Obiectivele Securităţii Informatice:</a:t>
            </a:r>
            <a:endParaRPr sz="1600">
              <a:solidFill>
                <a:schemeClr val="dk1"/>
              </a:solidFill>
            </a:endParaRPr>
          </a:p>
          <a:p>
            <a:pPr indent="-330200" lvl="0" marL="457200" rtl="0" algn="l">
              <a:spcBef>
                <a:spcPts val="1200"/>
              </a:spcBef>
              <a:spcAft>
                <a:spcPts val="0"/>
              </a:spcAft>
              <a:buClr>
                <a:schemeClr val="dk1"/>
              </a:buClr>
              <a:buSzPts val="1600"/>
              <a:buChar char="-"/>
            </a:pPr>
            <a:r>
              <a:rPr lang="en" sz="1600">
                <a:solidFill>
                  <a:schemeClr val="dk1"/>
                </a:solidFill>
              </a:rPr>
              <a:t>Data confidentiality </a:t>
            </a:r>
            <a:endParaRPr sz="16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Numai sender &amp; intended receiver pot “înțelege” conținutul mesajului </a:t>
            </a:r>
            <a:endParaRPr sz="12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Authentication: </a:t>
            </a:r>
            <a:endParaRPr sz="16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Sender &amp; receiver pot confirma identitatea fiecăruia</a:t>
            </a:r>
            <a:endParaRPr sz="12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Data Integrity: </a:t>
            </a:r>
            <a:endParaRPr sz="16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Sender &amp; receiver se pot asigura că mesajul nu a fost modificat (in transit sau după)</a:t>
            </a:r>
            <a:endParaRPr sz="12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Data availability: </a:t>
            </a:r>
            <a:endParaRPr sz="16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Acces şi disponibilitate: serviciile trebuie să fie accesibile şi disponibile utilizatorilor</a:t>
            </a:r>
            <a:endParaRPr sz="12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Privacy </a:t>
            </a:r>
            <a:endParaRPr sz="16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Protecția vieții private (i.e. GDPR)</a:t>
            </a:r>
            <a:endParaRPr sz="1200">
              <a:solidFill>
                <a:schemeClr val="dk1"/>
              </a:solidFill>
            </a:endParaRPr>
          </a:p>
          <a:p>
            <a:pPr indent="0" lvl="0" marL="0" rtl="0" algn="l">
              <a:spcBef>
                <a:spcPts val="1200"/>
              </a:spcBef>
              <a:spcAft>
                <a:spcPts val="1200"/>
              </a:spcAft>
              <a:buNone/>
            </a:pPr>
            <a:r>
              <a:t/>
            </a:r>
            <a:endParaRPr sz="1600">
              <a:solidFill>
                <a:schemeClr val="dk1"/>
              </a:solidFill>
            </a:endParaRPr>
          </a:p>
        </p:txBody>
      </p:sp>
      <p:cxnSp>
        <p:nvCxnSpPr>
          <p:cNvPr id="86" name="Google Shape;86;p15"/>
          <p:cNvCxnSpPr/>
          <p:nvPr/>
        </p:nvCxnSpPr>
        <p:spPr>
          <a:xfrm>
            <a:off x="3229900" y="484900"/>
            <a:ext cx="5420100" cy="0"/>
          </a:xfrm>
          <a:prstGeom prst="straightConnector1">
            <a:avLst/>
          </a:prstGeom>
          <a:noFill/>
          <a:ln cap="flat" cmpd="sng" w="76200">
            <a:solidFill>
              <a:srgbClr val="990000"/>
            </a:solidFill>
            <a:prstDash val="solid"/>
            <a:round/>
            <a:headEnd len="med" w="med" type="none"/>
            <a:tailEnd len="med" w="med" type="none"/>
          </a:ln>
        </p:spPr>
      </p:cxnSp>
      <p:cxnSp>
        <p:nvCxnSpPr>
          <p:cNvPr id="87" name="Google Shape;87;p15"/>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88" name="Google Shape;88;p15"/>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89" name="Google Shape;89;p15" title="Untitled drawing (4).png"/>
          <p:cNvPicPr preferRelativeResize="0"/>
          <p:nvPr/>
        </p:nvPicPr>
        <p:blipFill>
          <a:blip r:embed="rId3">
            <a:alphaModFix/>
          </a:blip>
          <a:stretch>
            <a:fillRect/>
          </a:stretch>
        </p:blipFill>
        <p:spPr>
          <a:xfrm>
            <a:off x="7905125" y="4386525"/>
            <a:ext cx="1160926" cy="870680"/>
          </a:xfrm>
          <a:prstGeom prst="rect">
            <a:avLst/>
          </a:prstGeom>
          <a:noFill/>
          <a:ln>
            <a:noFill/>
          </a:ln>
        </p:spPr>
      </p:pic>
      <p:grpSp>
        <p:nvGrpSpPr>
          <p:cNvPr id="90" name="Google Shape;90;p15"/>
          <p:cNvGrpSpPr/>
          <p:nvPr/>
        </p:nvGrpSpPr>
        <p:grpSpPr>
          <a:xfrm>
            <a:off x="5291218" y="994204"/>
            <a:ext cx="3685500" cy="3213065"/>
            <a:chOff x="6738257" y="1487056"/>
            <a:chExt cx="4914000" cy="4284087"/>
          </a:xfrm>
        </p:grpSpPr>
        <p:pic>
          <p:nvPicPr>
            <p:cNvPr id="91" name="Google Shape;91;p15"/>
            <p:cNvPicPr preferRelativeResize="0"/>
            <p:nvPr/>
          </p:nvPicPr>
          <p:blipFill rotWithShape="1">
            <a:blip r:embed="rId4">
              <a:alphaModFix/>
            </a:blip>
            <a:srcRect b="0" l="0" r="0" t="0"/>
            <a:stretch/>
          </p:blipFill>
          <p:spPr>
            <a:xfrm>
              <a:off x="7471061" y="1487056"/>
              <a:ext cx="3547735" cy="3868738"/>
            </a:xfrm>
            <a:prstGeom prst="rect">
              <a:avLst/>
            </a:prstGeom>
            <a:noFill/>
            <a:ln>
              <a:noFill/>
            </a:ln>
          </p:spPr>
        </p:pic>
        <p:sp>
          <p:nvSpPr>
            <p:cNvPr id="92" name="Google Shape;92;p15"/>
            <p:cNvSpPr txBox="1"/>
            <p:nvPr/>
          </p:nvSpPr>
          <p:spPr>
            <a:xfrm>
              <a:off x="6738257" y="5370943"/>
              <a:ext cx="49140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rgbClr val="525252"/>
                  </a:solidFill>
                  <a:latin typeface="Play"/>
                  <a:ea typeface="Play"/>
                  <a:cs typeface="Play"/>
                  <a:sym typeface="Play"/>
                </a:rPr>
                <a:t>Privacy: Europ</a:t>
              </a:r>
              <a:r>
                <a:rPr lang="en" sz="1350">
                  <a:solidFill>
                    <a:srgbClr val="525252"/>
                  </a:solidFill>
                  <a:latin typeface="Play"/>
                  <a:ea typeface="Play"/>
                  <a:cs typeface="Play"/>
                  <a:sym typeface="Play"/>
                </a:rPr>
                <a:t>a</a:t>
              </a:r>
              <a:r>
                <a:rPr b="0" i="0" lang="en" sz="1350" u="none" cap="none" strike="noStrike">
                  <a:solidFill>
                    <a:srgbClr val="525252"/>
                  </a:solidFill>
                  <a:latin typeface="Play"/>
                  <a:ea typeface="Play"/>
                  <a:cs typeface="Play"/>
                  <a:sym typeface="Play"/>
                </a:rPr>
                <a:t> </a:t>
              </a:r>
              <a:r>
                <a:rPr lang="en" sz="1350">
                  <a:solidFill>
                    <a:srgbClr val="525252"/>
                  </a:solidFill>
                  <a:latin typeface="Play"/>
                  <a:ea typeface="Play"/>
                  <a:cs typeface="Play"/>
                  <a:sym typeface="Play"/>
                </a:rPr>
                <a:t>este cu un pas </a:t>
              </a:r>
              <a:r>
                <a:rPr lang="en" sz="1350">
                  <a:solidFill>
                    <a:srgbClr val="525252"/>
                  </a:solidFill>
                  <a:latin typeface="Play"/>
                  <a:ea typeface="Play"/>
                  <a:cs typeface="Play"/>
                  <a:sym typeface="Play"/>
                </a:rPr>
                <a:t>înainte (</a:t>
              </a:r>
              <a:r>
                <a:rPr b="0" i="0" lang="en" sz="1350" u="none" cap="none" strike="noStrike">
                  <a:solidFill>
                    <a:srgbClr val="525252"/>
                  </a:solidFill>
                  <a:latin typeface="Play"/>
                  <a:ea typeface="Play"/>
                  <a:cs typeface="Play"/>
                  <a:sym typeface="Play"/>
                </a:rPr>
                <a:t>GDPR)</a:t>
              </a:r>
              <a:endParaRPr b="0" i="0" sz="1350" u="none" cap="none" strike="noStrike">
                <a:solidFill>
                  <a:srgbClr val="525252"/>
                </a:solidFill>
                <a:latin typeface="Play"/>
                <a:ea typeface="Play"/>
                <a:cs typeface="Play"/>
                <a:sym typeface="Play"/>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2"/>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PassKeys Înlocuiesc Parolele</a:t>
            </a:r>
            <a:endParaRPr/>
          </a:p>
        </p:txBody>
      </p:sp>
      <p:sp>
        <p:nvSpPr>
          <p:cNvPr id="402" name="Google Shape;402;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u="sng">
                <a:solidFill>
                  <a:schemeClr val="hlink"/>
                </a:solidFill>
                <a:hlinkClick r:id="rId3"/>
              </a:rPr>
              <a:t>https://fidoalliance.org/passkeys</a:t>
            </a:r>
            <a:endParaRPr/>
          </a:p>
          <a:p>
            <a:pPr indent="0" lvl="0" marL="0" rtl="0" algn="l">
              <a:spcBef>
                <a:spcPts val="1200"/>
              </a:spcBef>
              <a:spcAft>
                <a:spcPts val="0"/>
              </a:spcAft>
              <a:buNone/>
            </a:pPr>
            <a:r>
              <a:rPr lang="en"/>
              <a:t>1. Introduction to FIDO and Passkeys:</a:t>
            </a:r>
            <a:endParaRPr/>
          </a:p>
          <a:p>
            <a:pPr indent="0" lvl="0" marL="0" rtl="0" algn="l">
              <a:spcBef>
                <a:spcPts val="1200"/>
              </a:spcBef>
              <a:spcAft>
                <a:spcPts val="0"/>
              </a:spcAft>
              <a:buNone/>
            </a:pPr>
            <a:r>
              <a:rPr lang="en"/>
              <a:t>What is FIDO?</a:t>
            </a:r>
            <a:endParaRPr/>
          </a:p>
          <a:p>
            <a:pPr indent="0" lvl="0" marL="0" rtl="0" algn="l">
              <a:spcBef>
                <a:spcPts val="1200"/>
              </a:spcBef>
              <a:spcAft>
                <a:spcPts val="0"/>
              </a:spcAft>
              <a:buNone/>
            </a:pPr>
            <a:r>
              <a:rPr lang="en"/>
              <a:t>Explain the FIDO Alliance's mission to reduce reliance on passwords and promote secure, passwordless authentication. </a:t>
            </a:r>
            <a:endParaRPr/>
          </a:p>
          <a:p>
            <a:pPr indent="0" lvl="0" marL="0" rtl="0" algn="l">
              <a:spcBef>
                <a:spcPts val="1200"/>
              </a:spcBef>
              <a:spcAft>
                <a:spcPts val="0"/>
              </a:spcAft>
              <a:buNone/>
            </a:pPr>
            <a:r>
              <a:rPr lang="en"/>
              <a:t>What are Passkeys?</a:t>
            </a:r>
            <a:endParaRPr/>
          </a:p>
          <a:p>
            <a:pPr indent="0" lvl="0" marL="0" rtl="0" algn="l">
              <a:spcBef>
                <a:spcPts val="1200"/>
              </a:spcBef>
              <a:spcAft>
                <a:spcPts val="0"/>
              </a:spcAft>
              <a:buNone/>
            </a:pPr>
            <a:r>
              <a:rPr lang="en"/>
              <a:t>Define passkeys as a user-friendly way to implement FIDO2, allowing for multi-device credentials and simplified login experiences. </a:t>
            </a:r>
            <a:endParaRPr/>
          </a:p>
          <a:p>
            <a:pPr indent="0" lvl="0" marL="0" rtl="0" algn="l">
              <a:spcBef>
                <a:spcPts val="1200"/>
              </a:spcBef>
              <a:spcAft>
                <a:spcPts val="0"/>
              </a:spcAft>
              <a:buNone/>
            </a:pPr>
            <a:r>
              <a:rPr lang="en"/>
              <a:t>Benefits of Passkeys:</a:t>
            </a:r>
            <a:endParaRPr/>
          </a:p>
          <a:p>
            <a:pPr indent="0" lvl="0" marL="0" rtl="0" algn="l">
              <a:spcBef>
                <a:spcPts val="1200"/>
              </a:spcBef>
              <a:spcAft>
                <a:spcPts val="0"/>
              </a:spcAft>
              <a:buNone/>
            </a:pPr>
            <a:r>
              <a:rPr lang="en"/>
              <a:t>Discuss the advantages of passkeys over passwords, such as increased security (phishing resistance), enhanced user experience, and reduced costs associated with authentication. </a:t>
            </a:r>
            <a:endParaRPr/>
          </a:p>
          <a:p>
            <a:pPr indent="0" lvl="0" marL="0" rtl="0" algn="l">
              <a:spcBef>
                <a:spcPts val="1200"/>
              </a:spcBef>
              <a:spcAft>
                <a:spcPts val="0"/>
              </a:spcAft>
              <a:buNone/>
            </a:pPr>
            <a:r>
              <a:rPr lang="en"/>
              <a:t>FIDO vs. FIDO2 vs. U2F:</a:t>
            </a:r>
            <a:endParaRPr/>
          </a:p>
          <a:p>
            <a:pPr indent="0" lvl="0" marL="0" rtl="0" algn="l">
              <a:spcBef>
                <a:spcPts val="1200"/>
              </a:spcBef>
              <a:spcAft>
                <a:spcPts val="1200"/>
              </a:spcAft>
              <a:buNone/>
            </a:pPr>
            <a:r>
              <a:rPr lang="en"/>
              <a:t>Explain the evolution of FIDO protocols and the differences between FIDO U2F, FIDO2, and passkeys.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Deep Dive into FIDO2</a:t>
            </a:r>
            <a:endParaRPr/>
          </a:p>
        </p:txBody>
      </p:sp>
      <p:sp>
        <p:nvSpPr>
          <p:cNvPr id="408" name="Google Shape;408;p4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Public-Key Cryptography:</a:t>
            </a:r>
            <a:endParaRPr/>
          </a:p>
          <a:p>
            <a:pPr indent="0" lvl="0" marL="0" rtl="0" algn="l">
              <a:spcBef>
                <a:spcPts val="1200"/>
              </a:spcBef>
              <a:spcAft>
                <a:spcPts val="0"/>
              </a:spcAft>
              <a:buNone/>
            </a:pPr>
            <a:r>
              <a:rPr lang="en"/>
              <a:t>Explain how public-private key pairs are generated and used in FIDO2 for secure authentication. </a:t>
            </a:r>
            <a:endParaRPr/>
          </a:p>
          <a:p>
            <a:pPr indent="0" lvl="0" marL="0" rtl="0" algn="l">
              <a:spcBef>
                <a:spcPts val="1200"/>
              </a:spcBef>
              <a:spcAft>
                <a:spcPts val="0"/>
              </a:spcAft>
              <a:buNone/>
            </a:pPr>
            <a:r>
              <a:rPr lang="en"/>
              <a:t>WebAuthn (Web Authentication API):</a:t>
            </a:r>
            <a:endParaRPr/>
          </a:p>
          <a:p>
            <a:pPr indent="0" lvl="0" marL="0" rtl="0" algn="l">
              <a:spcBef>
                <a:spcPts val="1200"/>
              </a:spcBef>
              <a:spcAft>
                <a:spcPts val="0"/>
              </a:spcAft>
              <a:buNone/>
            </a:pPr>
            <a:r>
              <a:rPr lang="en"/>
              <a:t>Describe the role of WebAuthn in enabling web-based FIDO2 authentication. </a:t>
            </a:r>
            <a:endParaRPr/>
          </a:p>
          <a:p>
            <a:pPr indent="0" lvl="0" marL="0" rtl="0" algn="l">
              <a:spcBef>
                <a:spcPts val="1200"/>
              </a:spcBef>
              <a:spcAft>
                <a:spcPts val="0"/>
              </a:spcAft>
              <a:buNone/>
            </a:pPr>
            <a:r>
              <a:rPr lang="en"/>
              <a:t>CTAP (Client to Authenticator Protocol):</a:t>
            </a:r>
            <a:endParaRPr/>
          </a:p>
          <a:p>
            <a:pPr indent="0" lvl="0" marL="0" rtl="0" algn="l">
              <a:spcBef>
                <a:spcPts val="1200"/>
              </a:spcBef>
              <a:spcAft>
                <a:spcPts val="0"/>
              </a:spcAft>
              <a:buNone/>
            </a:pPr>
            <a:r>
              <a:rPr lang="en"/>
              <a:t>Explain how CTAP facilitates communication between the user's device (client) and the authenticator (e.g., fingerprint sensor, security key). </a:t>
            </a:r>
            <a:endParaRPr/>
          </a:p>
          <a:p>
            <a:pPr indent="0" lvl="0" marL="0" rtl="0" algn="l">
              <a:spcBef>
                <a:spcPts val="1200"/>
              </a:spcBef>
              <a:spcAft>
                <a:spcPts val="0"/>
              </a:spcAft>
              <a:buNone/>
            </a:pPr>
            <a:r>
              <a:rPr lang="en"/>
              <a:t>Authenticator Attestation GUID (AAGUID):</a:t>
            </a:r>
            <a:endParaRPr/>
          </a:p>
          <a:p>
            <a:pPr indent="0" lvl="0" marL="0" rtl="0" algn="l">
              <a:spcBef>
                <a:spcPts val="1200"/>
              </a:spcBef>
              <a:spcAft>
                <a:spcPts val="0"/>
              </a:spcAft>
              <a:buNone/>
            </a:pPr>
            <a:r>
              <a:rPr lang="en"/>
              <a:t>Explain the purpose of AAGUID in identifying the type of authenticator used. </a:t>
            </a:r>
            <a:endParaRPr/>
          </a:p>
          <a:p>
            <a:pPr indent="0" lvl="0" marL="0" rtl="0" algn="l">
              <a:spcBef>
                <a:spcPts val="1200"/>
              </a:spcBef>
              <a:spcAft>
                <a:spcPts val="0"/>
              </a:spcAft>
              <a:buNone/>
            </a:pPr>
            <a:r>
              <a:rPr lang="en"/>
              <a:t>Relying Party:</a:t>
            </a:r>
            <a:endParaRPr/>
          </a:p>
          <a:p>
            <a:pPr indent="0" lvl="0" marL="0" rtl="0" algn="l">
              <a:spcBef>
                <a:spcPts val="1200"/>
              </a:spcBef>
              <a:spcAft>
                <a:spcPts val="1200"/>
              </a:spcAft>
              <a:buNone/>
            </a:pPr>
            <a:r>
              <a:rPr lang="en"/>
              <a:t>Define the role of the relying party (the service or application) in the FIDO2 authentication process.</a:t>
            </a:r>
            <a:endParaRPr/>
          </a:p>
        </p:txBody>
      </p:sp>
      <p:sp>
        <p:nvSpPr>
          <p:cNvPr id="409" name="Google Shape;409;p4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Public-Key Cryptography:</a:t>
            </a:r>
            <a:endParaRPr/>
          </a:p>
          <a:p>
            <a:pPr indent="0" lvl="0" marL="0" rtl="0" algn="l">
              <a:spcBef>
                <a:spcPts val="1200"/>
              </a:spcBef>
              <a:spcAft>
                <a:spcPts val="0"/>
              </a:spcAft>
              <a:buNone/>
            </a:pPr>
            <a:r>
              <a:rPr lang="en"/>
              <a:t>Explain how public-private key pairs are generated and used in FIDO2 for secure authentication. </a:t>
            </a:r>
            <a:endParaRPr/>
          </a:p>
          <a:p>
            <a:pPr indent="0" lvl="0" marL="0" rtl="0" algn="l">
              <a:spcBef>
                <a:spcPts val="1200"/>
              </a:spcBef>
              <a:spcAft>
                <a:spcPts val="0"/>
              </a:spcAft>
              <a:buNone/>
            </a:pPr>
            <a:r>
              <a:rPr lang="en"/>
              <a:t>WebAuthn (Web Authentication API):</a:t>
            </a:r>
            <a:endParaRPr/>
          </a:p>
          <a:p>
            <a:pPr indent="0" lvl="0" marL="0" rtl="0" algn="l">
              <a:spcBef>
                <a:spcPts val="1200"/>
              </a:spcBef>
              <a:spcAft>
                <a:spcPts val="0"/>
              </a:spcAft>
              <a:buNone/>
            </a:pPr>
            <a:r>
              <a:rPr lang="en"/>
              <a:t>Describe the role of WebAuthn in enabling web-based FIDO2 authentication. </a:t>
            </a:r>
            <a:endParaRPr/>
          </a:p>
          <a:p>
            <a:pPr indent="0" lvl="0" marL="0" rtl="0" algn="l">
              <a:spcBef>
                <a:spcPts val="1200"/>
              </a:spcBef>
              <a:spcAft>
                <a:spcPts val="0"/>
              </a:spcAft>
              <a:buNone/>
            </a:pPr>
            <a:r>
              <a:rPr lang="en"/>
              <a:t>CTAP (Client to Authenticator Protocol):</a:t>
            </a:r>
            <a:endParaRPr/>
          </a:p>
          <a:p>
            <a:pPr indent="0" lvl="0" marL="0" rtl="0" algn="l">
              <a:spcBef>
                <a:spcPts val="1200"/>
              </a:spcBef>
              <a:spcAft>
                <a:spcPts val="0"/>
              </a:spcAft>
              <a:buNone/>
            </a:pPr>
            <a:r>
              <a:rPr lang="en"/>
              <a:t>Explain how CTAP facilitates communication between the user's device (client) and the authenticator (e.g., fingerprint sensor, security key). </a:t>
            </a:r>
            <a:endParaRPr/>
          </a:p>
          <a:p>
            <a:pPr indent="0" lvl="0" marL="0" rtl="0" algn="l">
              <a:spcBef>
                <a:spcPts val="1200"/>
              </a:spcBef>
              <a:spcAft>
                <a:spcPts val="0"/>
              </a:spcAft>
              <a:buNone/>
            </a:pPr>
            <a:r>
              <a:rPr lang="en"/>
              <a:t>Authenticator Attestation GUID (AAGUID):</a:t>
            </a:r>
            <a:endParaRPr/>
          </a:p>
          <a:p>
            <a:pPr indent="0" lvl="0" marL="0" rtl="0" algn="l">
              <a:spcBef>
                <a:spcPts val="1200"/>
              </a:spcBef>
              <a:spcAft>
                <a:spcPts val="0"/>
              </a:spcAft>
              <a:buNone/>
            </a:pPr>
            <a:r>
              <a:rPr lang="en"/>
              <a:t>Explain the purpose of AAGUID in identifying the type of authenticator used. </a:t>
            </a:r>
            <a:endParaRPr/>
          </a:p>
          <a:p>
            <a:pPr indent="0" lvl="0" marL="0" rtl="0" algn="l">
              <a:spcBef>
                <a:spcPts val="1200"/>
              </a:spcBef>
              <a:spcAft>
                <a:spcPts val="0"/>
              </a:spcAft>
              <a:buNone/>
            </a:pPr>
            <a:r>
              <a:rPr lang="en"/>
              <a:t>Relying Party:</a:t>
            </a:r>
            <a:endParaRPr/>
          </a:p>
          <a:p>
            <a:pPr indent="0" lvl="0" marL="0" rtl="0" algn="l">
              <a:spcBef>
                <a:spcPts val="1200"/>
              </a:spcBef>
              <a:spcAft>
                <a:spcPts val="1200"/>
              </a:spcAft>
              <a:buNone/>
            </a:pPr>
            <a:r>
              <a:rPr lang="en"/>
              <a:t>Define the role of the relying party (the service or application) in the FIDO2 authentication process.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Considerations:</a:t>
            </a:r>
            <a:endParaRPr/>
          </a:p>
        </p:txBody>
      </p:sp>
      <p:sp>
        <p:nvSpPr>
          <p:cNvPr id="415" name="Google Shape;415;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Phishing Resistance: Highlight how passkeys are inherently more resistant to phishing attacks than passwords. </a:t>
            </a:r>
            <a:endParaRPr/>
          </a:p>
          <a:p>
            <a:pPr indent="0" lvl="0" marL="0" rtl="0" algn="l">
              <a:spcBef>
                <a:spcPts val="1200"/>
              </a:spcBef>
              <a:spcAft>
                <a:spcPts val="0"/>
              </a:spcAft>
              <a:buNone/>
            </a:pPr>
            <a:r>
              <a:rPr lang="en"/>
              <a:t>Credential Stuffing Attacks: Explain how passkeys help mitigate credential stuffing attacks. </a:t>
            </a:r>
            <a:endParaRPr/>
          </a:p>
          <a:p>
            <a:pPr indent="0" lvl="0" marL="0" rtl="0" algn="l">
              <a:spcBef>
                <a:spcPts val="1200"/>
              </a:spcBef>
              <a:spcAft>
                <a:spcPts val="0"/>
              </a:spcAft>
              <a:buNone/>
            </a:pPr>
            <a:r>
              <a:rPr lang="en"/>
              <a:t>Secure Storage: Discuss the importance of secure storage of private keys on user devices</a:t>
            </a:r>
            <a:endParaRPr/>
          </a:p>
          <a:p>
            <a:pPr indent="0" lvl="0" marL="0" rtl="0" algn="l">
              <a:spcBef>
                <a:spcPts val="1200"/>
              </a:spcBef>
              <a:spcAft>
                <a:spcPts val="0"/>
              </a:spcAft>
              <a:buNone/>
            </a:pPr>
            <a:r>
              <a:rPr lang="en"/>
              <a:t>Hands-on Exercises and Demonstrations:</a:t>
            </a:r>
            <a:endParaRPr/>
          </a:p>
          <a:p>
            <a:pPr indent="0" lvl="0" marL="0" rtl="0" algn="l">
              <a:spcBef>
                <a:spcPts val="1200"/>
              </a:spcBef>
              <a:spcAft>
                <a:spcPts val="0"/>
              </a:spcAft>
              <a:buNone/>
            </a:pPr>
            <a:r>
              <a:rPr lang="en"/>
              <a:t>Interactive Demonstrations:</a:t>
            </a:r>
            <a:endParaRPr/>
          </a:p>
          <a:p>
            <a:pPr indent="0" lvl="0" marL="0" rtl="0" algn="l">
              <a:spcBef>
                <a:spcPts val="1200"/>
              </a:spcBef>
              <a:spcAft>
                <a:spcPts val="0"/>
              </a:spcAft>
              <a:buNone/>
            </a:pPr>
            <a:r>
              <a:rPr lang="en"/>
              <a:t>Utilize tools like Passkeys.io to provide interactive demonstrations of passkey functionality. </a:t>
            </a:r>
            <a:endParaRPr/>
          </a:p>
          <a:p>
            <a:pPr indent="0" lvl="0" marL="0" rtl="0" algn="l">
              <a:spcBef>
                <a:spcPts val="1200"/>
              </a:spcBef>
              <a:spcAft>
                <a:spcPts val="0"/>
              </a:spcAft>
              <a:buNone/>
            </a:pPr>
            <a:r>
              <a:rPr lang="en"/>
              <a:t>Setting up Passkeys:</a:t>
            </a:r>
            <a:endParaRPr/>
          </a:p>
          <a:p>
            <a:pPr indent="0" lvl="0" marL="0" rtl="0" algn="l">
              <a:spcBef>
                <a:spcPts val="1200"/>
              </a:spcBef>
              <a:spcAft>
                <a:spcPts val="0"/>
              </a:spcAft>
              <a:buNone/>
            </a:pPr>
            <a:r>
              <a:rPr lang="en"/>
              <a:t>Guide students through the process of setting up passkeys on their own devices. </a:t>
            </a:r>
            <a:endParaRPr/>
          </a:p>
          <a:p>
            <a:pPr indent="0" lvl="0" marL="0" rtl="0" algn="l">
              <a:spcBef>
                <a:spcPts val="1200"/>
              </a:spcBef>
              <a:spcAft>
                <a:spcPts val="0"/>
              </a:spcAft>
              <a:buNone/>
            </a:pPr>
            <a:r>
              <a:rPr lang="en"/>
              <a:t>Troubleshooting:</a:t>
            </a:r>
            <a:endParaRPr/>
          </a:p>
          <a:p>
            <a:pPr indent="0" lvl="0" marL="0" rtl="0" algn="l">
              <a:spcBef>
                <a:spcPts val="1200"/>
              </a:spcBef>
              <a:spcAft>
                <a:spcPts val="1200"/>
              </a:spcAft>
              <a:buNone/>
            </a:pPr>
            <a:r>
              <a:rPr lang="en"/>
              <a:t>Provide guidance on troubleshooting common issues related to passkey implementation and usage.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6"/>
          <p:cNvPicPr preferRelativeResize="0"/>
          <p:nvPr/>
        </p:nvPicPr>
        <p:blipFill>
          <a:blip r:embed="rId3">
            <a:alphaModFix amt="3000"/>
          </a:blip>
          <a:stretch>
            <a:fillRect/>
          </a:stretch>
        </p:blipFill>
        <p:spPr>
          <a:xfrm>
            <a:off x="0" y="-228275"/>
            <a:ext cx="9144000" cy="5143500"/>
          </a:xfrm>
          <a:prstGeom prst="rect">
            <a:avLst/>
          </a:prstGeom>
          <a:noFill/>
          <a:ln>
            <a:noFill/>
          </a:ln>
        </p:spPr>
      </p:pic>
      <p:sp>
        <p:nvSpPr>
          <p:cNvPr id="98" name="Google Shape;98;p16"/>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Intro To Crypto</a:t>
            </a:r>
            <a:endParaRPr>
              <a:latin typeface="Recursive"/>
              <a:ea typeface="Recursive"/>
              <a:cs typeface="Recursive"/>
              <a:sym typeface="Recursive"/>
            </a:endParaRPr>
          </a:p>
        </p:txBody>
      </p:sp>
      <p:cxnSp>
        <p:nvCxnSpPr>
          <p:cNvPr id="99" name="Google Shape;99;p16"/>
          <p:cNvCxnSpPr/>
          <p:nvPr/>
        </p:nvCxnSpPr>
        <p:spPr>
          <a:xfrm>
            <a:off x="3229900" y="484900"/>
            <a:ext cx="5420100" cy="0"/>
          </a:xfrm>
          <a:prstGeom prst="straightConnector1">
            <a:avLst/>
          </a:prstGeom>
          <a:noFill/>
          <a:ln cap="flat" cmpd="sng" w="76200">
            <a:solidFill>
              <a:srgbClr val="990000"/>
            </a:solidFill>
            <a:prstDash val="solid"/>
            <a:round/>
            <a:headEnd len="med" w="med" type="none"/>
            <a:tailEnd len="med" w="med" type="none"/>
          </a:ln>
        </p:spPr>
      </p:cxnSp>
      <p:cxnSp>
        <p:nvCxnSpPr>
          <p:cNvPr id="100" name="Google Shape;100;p16"/>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01" name="Google Shape;101;p16"/>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02" name="Google Shape;102;p16"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103" name="Google Shape;103;p16"/>
          <p:cNvPicPr preferRelativeResize="0"/>
          <p:nvPr/>
        </p:nvPicPr>
        <p:blipFill rotWithShape="1">
          <a:blip r:embed="rId5">
            <a:alphaModFix/>
          </a:blip>
          <a:srcRect b="0" l="0" r="0" t="0"/>
          <a:stretch/>
        </p:blipFill>
        <p:spPr>
          <a:xfrm>
            <a:off x="2251893" y="922150"/>
            <a:ext cx="3900481" cy="3591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7"/>
          <p:cNvPicPr preferRelativeResize="0"/>
          <p:nvPr/>
        </p:nvPicPr>
        <p:blipFill>
          <a:blip r:embed="rId3">
            <a:alphaModFix amt="3000"/>
          </a:blip>
          <a:stretch>
            <a:fillRect/>
          </a:stretch>
        </p:blipFill>
        <p:spPr>
          <a:xfrm>
            <a:off x="0" y="-228275"/>
            <a:ext cx="9144000" cy="5143500"/>
          </a:xfrm>
          <a:prstGeom prst="rect">
            <a:avLst/>
          </a:prstGeom>
          <a:noFill/>
          <a:ln>
            <a:noFill/>
          </a:ln>
        </p:spPr>
      </p:pic>
      <p:sp>
        <p:nvSpPr>
          <p:cNvPr id="109" name="Google Shape;109;p17"/>
          <p:cNvSpPr txBox="1"/>
          <p:nvPr/>
        </p:nvSpPr>
        <p:spPr>
          <a:xfrm>
            <a:off x="4758600" y="1151250"/>
            <a:ext cx="4114800" cy="314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lang="en" sz="1800">
                <a:solidFill>
                  <a:schemeClr val="dk1"/>
                </a:solidFill>
              </a:rPr>
              <a:t>Cea mai slabă legătură în Securitate:</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lang="en" sz="1800">
                <a:solidFill>
                  <a:schemeClr val="dk1"/>
                </a:solidFill>
              </a:rPr>
              <a:t>Ce joacă un rol:</a:t>
            </a:r>
            <a:endParaRPr b="0" i="0" sz="1800" u="none" cap="none" strike="noStrike">
              <a:solidFill>
                <a:schemeClr val="dk1"/>
              </a:solidFill>
              <a:latin typeface="Arial"/>
              <a:ea typeface="Arial"/>
              <a:cs typeface="Arial"/>
              <a:sym typeface="Arial"/>
            </a:endParaRPr>
          </a:p>
          <a:p>
            <a:pPr indent="-233362" lvl="0" marL="214312" marR="0" rtl="0" algn="l">
              <a:lnSpc>
                <a:spcPct val="100000"/>
              </a:lnSpc>
              <a:spcBef>
                <a:spcPts val="0"/>
              </a:spcBef>
              <a:spcAft>
                <a:spcPts val="0"/>
              </a:spcAft>
              <a:buClr>
                <a:schemeClr val="dk1"/>
              </a:buClr>
              <a:buSzPts val="1800"/>
              <a:buFont typeface="Arial"/>
              <a:buChar char="-"/>
            </a:pPr>
            <a:r>
              <a:rPr lang="en" sz="1800">
                <a:solidFill>
                  <a:schemeClr val="dk1"/>
                </a:solidFill>
              </a:rPr>
              <a:t>Tehnologia</a:t>
            </a:r>
            <a:endParaRPr b="0" i="0" sz="1800" u="none" cap="none" strike="noStrike">
              <a:solidFill>
                <a:schemeClr val="dk1"/>
              </a:solidFill>
              <a:latin typeface="Arial"/>
              <a:ea typeface="Arial"/>
              <a:cs typeface="Arial"/>
              <a:sym typeface="Arial"/>
            </a:endParaRPr>
          </a:p>
          <a:p>
            <a:pPr indent="-233362" lvl="0" marL="214312" marR="0" rtl="0" algn="l">
              <a:lnSpc>
                <a:spcPct val="100000"/>
              </a:lnSpc>
              <a:spcBef>
                <a:spcPts val="0"/>
              </a:spcBef>
              <a:spcAft>
                <a:spcPts val="0"/>
              </a:spcAft>
              <a:buClr>
                <a:schemeClr val="dk1"/>
              </a:buClr>
              <a:buSzPts val="1800"/>
              <a:buFont typeface="Arial"/>
              <a:buChar char="-"/>
            </a:pPr>
            <a:r>
              <a:rPr lang="en" sz="1800">
                <a:solidFill>
                  <a:schemeClr val="dk1"/>
                </a:solidFill>
              </a:rPr>
              <a:t>Oamenii</a:t>
            </a:r>
            <a:endParaRPr b="0" i="0" sz="1800" u="none" cap="none" strike="noStrike">
              <a:solidFill>
                <a:schemeClr val="dk1"/>
              </a:solidFill>
              <a:latin typeface="Arial"/>
              <a:ea typeface="Arial"/>
              <a:cs typeface="Arial"/>
              <a:sym typeface="Arial"/>
            </a:endParaRPr>
          </a:p>
          <a:p>
            <a:pPr indent="-233362" lvl="0" marL="214312" marR="0" rtl="0" algn="l">
              <a:lnSpc>
                <a:spcPct val="100000"/>
              </a:lnSpc>
              <a:spcBef>
                <a:spcPts val="0"/>
              </a:spcBef>
              <a:spcAft>
                <a:spcPts val="0"/>
              </a:spcAft>
              <a:buClr>
                <a:schemeClr val="dk1"/>
              </a:buClr>
              <a:buSzPts val="1800"/>
              <a:buFont typeface="Arial"/>
              <a:buChar char="-"/>
            </a:pPr>
            <a:r>
              <a:rPr lang="en" sz="1800">
                <a:solidFill>
                  <a:schemeClr val="dk1"/>
                </a:solidFill>
              </a:rPr>
              <a:t>Altceva</a:t>
            </a:r>
            <a:r>
              <a:rPr b="0" i="0" lang="en"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p:txBody>
      </p:sp>
      <p:sp>
        <p:nvSpPr>
          <p:cNvPr id="110" name="Google Shape;110;p17"/>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Intro To Crypto</a:t>
            </a:r>
            <a:endParaRPr>
              <a:latin typeface="Recursive"/>
              <a:ea typeface="Recursive"/>
              <a:cs typeface="Recursive"/>
              <a:sym typeface="Recursive"/>
            </a:endParaRPr>
          </a:p>
        </p:txBody>
      </p:sp>
      <p:cxnSp>
        <p:nvCxnSpPr>
          <p:cNvPr id="111" name="Google Shape;111;p17"/>
          <p:cNvCxnSpPr/>
          <p:nvPr/>
        </p:nvCxnSpPr>
        <p:spPr>
          <a:xfrm>
            <a:off x="3229900" y="484900"/>
            <a:ext cx="5420100" cy="0"/>
          </a:xfrm>
          <a:prstGeom prst="straightConnector1">
            <a:avLst/>
          </a:prstGeom>
          <a:noFill/>
          <a:ln cap="flat" cmpd="sng" w="76200">
            <a:solidFill>
              <a:srgbClr val="990000"/>
            </a:solidFill>
            <a:prstDash val="solid"/>
            <a:round/>
            <a:headEnd len="med" w="med" type="none"/>
            <a:tailEnd len="med" w="med" type="none"/>
          </a:ln>
        </p:spPr>
      </p:cxnSp>
      <p:cxnSp>
        <p:nvCxnSpPr>
          <p:cNvPr id="112" name="Google Shape;112;p17"/>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13" name="Google Shape;113;p17"/>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14" name="Google Shape;114;p17"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115" name="Google Shape;115;p17"/>
          <p:cNvPicPr preferRelativeResize="0"/>
          <p:nvPr/>
        </p:nvPicPr>
        <p:blipFill rotWithShape="1">
          <a:blip r:embed="rId5">
            <a:alphaModFix/>
          </a:blip>
          <a:srcRect b="0" l="0" r="0" t="0"/>
          <a:stretch/>
        </p:blipFill>
        <p:spPr>
          <a:xfrm>
            <a:off x="1386607" y="1335800"/>
            <a:ext cx="3150394" cy="2900986"/>
          </a:xfrm>
          <a:prstGeom prst="rect">
            <a:avLst/>
          </a:prstGeom>
          <a:noFill/>
          <a:ln>
            <a:noFill/>
          </a:ln>
        </p:spPr>
      </p:pic>
      <p:pic>
        <p:nvPicPr>
          <p:cNvPr id="116" name="Google Shape;116;p17"/>
          <p:cNvPicPr preferRelativeResize="0"/>
          <p:nvPr/>
        </p:nvPicPr>
        <p:blipFill rotWithShape="1">
          <a:blip r:embed="rId6">
            <a:alphaModFix/>
          </a:blip>
          <a:srcRect b="0" l="0" r="0" t="0"/>
          <a:stretch/>
        </p:blipFill>
        <p:spPr>
          <a:xfrm>
            <a:off x="5681059" y="1600403"/>
            <a:ext cx="2032339" cy="1354893"/>
          </a:xfrm>
          <a:prstGeom prst="rect">
            <a:avLst/>
          </a:prstGeom>
          <a:noFill/>
          <a:ln>
            <a:noFill/>
          </a:ln>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8"/>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22" name="Google Shape;122;p18"/>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Bazele Criptografiei</a:t>
            </a:r>
            <a:endParaRPr>
              <a:latin typeface="Recursive"/>
              <a:ea typeface="Recursive"/>
              <a:cs typeface="Recursive"/>
              <a:sym typeface="Recursive"/>
            </a:endParaRPr>
          </a:p>
        </p:txBody>
      </p:sp>
      <p:sp>
        <p:nvSpPr>
          <p:cNvPr id="123" name="Google Shape;123;p18"/>
          <p:cNvSpPr txBox="1"/>
          <p:nvPr>
            <p:ph idx="1" type="body"/>
          </p:nvPr>
        </p:nvSpPr>
        <p:spPr>
          <a:xfrm>
            <a:off x="717275" y="9957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Comunicarea securizată</a:t>
            </a:r>
            <a:endParaRPr>
              <a:solidFill>
                <a:schemeClr val="dk1"/>
              </a:solidFill>
            </a:endParaRPr>
          </a:p>
          <a:p>
            <a:pPr indent="-342900" lvl="0" marL="457200" rtl="0" algn="l">
              <a:spcBef>
                <a:spcPts val="1200"/>
              </a:spcBef>
              <a:spcAft>
                <a:spcPts val="0"/>
              </a:spcAft>
              <a:buClr>
                <a:schemeClr val="dk1"/>
              </a:buClr>
              <a:buSzPts val="1800"/>
              <a:buChar char="-"/>
            </a:pPr>
            <a:r>
              <a:rPr b="1" lang="en">
                <a:solidFill>
                  <a:schemeClr val="dk1"/>
                </a:solidFill>
              </a:rPr>
              <a:t>A</a:t>
            </a:r>
            <a:r>
              <a:rPr lang="en">
                <a:solidFill>
                  <a:schemeClr val="dk1"/>
                </a:solidFill>
              </a:rPr>
              <a:t>lice şi </a:t>
            </a:r>
            <a:r>
              <a:rPr b="1" lang="en">
                <a:solidFill>
                  <a:schemeClr val="dk1"/>
                </a:solidFill>
              </a:rPr>
              <a:t>B</a:t>
            </a:r>
            <a:r>
              <a:rPr lang="en">
                <a:solidFill>
                  <a:schemeClr val="dk1"/>
                </a:solidFill>
              </a:rPr>
              <a:t>ob doresc să comunice în secret</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E</a:t>
            </a:r>
            <a:r>
              <a:rPr lang="en">
                <a:solidFill>
                  <a:schemeClr val="dk1"/>
                </a:solidFill>
              </a:rPr>
              <a:t>ve, un atacator, poate intercepta, şterge, şi/sau adăuga la mesaj</a:t>
            </a:r>
            <a:endParaRPr>
              <a:solidFill>
                <a:schemeClr val="dk1"/>
              </a:solidFill>
            </a:endParaRPr>
          </a:p>
          <a:p>
            <a:pPr indent="0" lvl="0" marL="0" rtl="0" algn="l">
              <a:spcBef>
                <a:spcPts val="1200"/>
              </a:spcBef>
              <a:spcAft>
                <a:spcPts val="1200"/>
              </a:spcAft>
              <a:buNone/>
            </a:pPr>
            <a:r>
              <a:rPr lang="en">
                <a:solidFill>
                  <a:schemeClr val="dk1"/>
                </a:solidFill>
              </a:rPr>
              <a:t> </a:t>
            </a:r>
            <a:endParaRPr>
              <a:solidFill>
                <a:schemeClr val="dk1"/>
              </a:solidFill>
            </a:endParaRPr>
          </a:p>
        </p:txBody>
      </p:sp>
      <p:cxnSp>
        <p:nvCxnSpPr>
          <p:cNvPr id="124" name="Google Shape;124;p18"/>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125" name="Google Shape;125;p18"/>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26" name="Google Shape;126;p18"/>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27" name="Google Shape;127;p18"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128" name="Google Shape;128;p18"/>
          <p:cNvPicPr preferRelativeResize="0"/>
          <p:nvPr/>
        </p:nvPicPr>
        <p:blipFill>
          <a:blip r:embed="rId5">
            <a:alphaModFix/>
          </a:blip>
          <a:stretch>
            <a:fillRect/>
          </a:stretch>
        </p:blipFill>
        <p:spPr>
          <a:xfrm>
            <a:off x="1923475" y="2240813"/>
            <a:ext cx="4745601" cy="2322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19"/>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34" name="Google Shape;134;p19"/>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Bazele</a:t>
            </a:r>
            <a:r>
              <a:rPr lang="en">
                <a:latin typeface="Recursive"/>
                <a:ea typeface="Recursive"/>
                <a:cs typeface="Recursive"/>
                <a:sym typeface="Recursive"/>
              </a:rPr>
              <a:t> Criptografiei</a:t>
            </a:r>
            <a:endParaRPr>
              <a:latin typeface="Recursive"/>
              <a:ea typeface="Recursive"/>
              <a:cs typeface="Recursive"/>
              <a:sym typeface="Recursive"/>
            </a:endParaRPr>
          </a:p>
        </p:txBody>
      </p:sp>
      <p:sp>
        <p:nvSpPr>
          <p:cNvPr id="135" name="Google Shape;135;p19"/>
          <p:cNvSpPr txBox="1"/>
          <p:nvPr>
            <p:ph idx="1" type="body"/>
          </p:nvPr>
        </p:nvSpPr>
        <p:spPr>
          <a:xfrm>
            <a:off x="717275" y="9957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Atacuri Man-in-the-Middle</a:t>
            </a:r>
            <a:endParaRPr>
              <a:solidFill>
                <a:srgbClr val="000000"/>
              </a:solidFill>
            </a:endParaRPr>
          </a:p>
          <a:p>
            <a:pPr indent="-342900" lvl="0" marL="457200" rtl="0" algn="l">
              <a:spcBef>
                <a:spcPts val="1200"/>
              </a:spcBef>
              <a:spcAft>
                <a:spcPts val="0"/>
              </a:spcAft>
              <a:buClr>
                <a:srgbClr val="000000"/>
              </a:buClr>
              <a:buSzPts val="1800"/>
              <a:buChar char="-"/>
            </a:pPr>
            <a:r>
              <a:rPr lang="en">
                <a:solidFill>
                  <a:srgbClr val="000000"/>
                </a:solidFill>
              </a:rPr>
              <a:t>un atacator poate investiga și modifica pachetele de rețea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un atacator poate impersona celălalt capăt al conversației</a:t>
            </a:r>
            <a:endParaRPr>
              <a:solidFill>
                <a:srgbClr val="000000"/>
              </a:solidFill>
            </a:endParaRPr>
          </a:p>
          <a:p>
            <a:pPr indent="0" lvl="0" marL="0" rtl="0" algn="l">
              <a:spcBef>
                <a:spcPts val="1200"/>
              </a:spcBef>
              <a:spcAft>
                <a:spcPts val="1200"/>
              </a:spcAft>
              <a:buNone/>
            </a:pPr>
            <a:r>
              <a:rPr lang="en">
                <a:solidFill>
                  <a:srgbClr val="000000"/>
                </a:solidFill>
              </a:rPr>
              <a:t> </a:t>
            </a:r>
            <a:endParaRPr>
              <a:solidFill>
                <a:srgbClr val="000000"/>
              </a:solidFill>
            </a:endParaRPr>
          </a:p>
        </p:txBody>
      </p:sp>
      <p:cxnSp>
        <p:nvCxnSpPr>
          <p:cNvPr id="136" name="Google Shape;136;p19"/>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137" name="Google Shape;137;p19"/>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38" name="Google Shape;138;p19"/>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39" name="Google Shape;139;p19"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140" name="Google Shape;140;p19"/>
          <p:cNvPicPr preferRelativeResize="0"/>
          <p:nvPr/>
        </p:nvPicPr>
        <p:blipFill rotWithShape="1">
          <a:blip r:embed="rId5">
            <a:alphaModFix/>
          </a:blip>
          <a:srcRect b="0" l="0" r="0" t="0"/>
          <a:stretch/>
        </p:blipFill>
        <p:spPr>
          <a:xfrm>
            <a:off x="1695030" y="2411718"/>
            <a:ext cx="5762133" cy="18054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0"/>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46" name="Google Shape;146;p20"/>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Functii Hash Criptografice</a:t>
            </a:r>
            <a:endParaRPr>
              <a:latin typeface="Recursive"/>
              <a:ea typeface="Recursive"/>
              <a:cs typeface="Recursive"/>
              <a:sym typeface="Recursive"/>
            </a:endParaRPr>
          </a:p>
        </p:txBody>
      </p:sp>
      <p:sp>
        <p:nvSpPr>
          <p:cNvPr id="147" name="Google Shape;147;p20"/>
          <p:cNvSpPr txBox="1"/>
          <p:nvPr>
            <p:ph idx="1" type="body"/>
          </p:nvPr>
        </p:nvSpPr>
        <p:spPr>
          <a:xfrm>
            <a:off x="717275" y="995775"/>
            <a:ext cx="533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Hash</a:t>
            </a:r>
            <a:r>
              <a:rPr lang="en">
                <a:solidFill>
                  <a:schemeClr val="dk1"/>
                </a:solidFill>
              </a:rPr>
              <a:t> este o funcție matematică neinversabilă</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Rezistentă la coliziuni</a:t>
            </a:r>
            <a:endParaRPr>
              <a:solidFill>
                <a:schemeClr val="dk1"/>
              </a:solidFill>
            </a:endParaRPr>
          </a:p>
          <a:p>
            <a:pPr indent="-317500" lvl="1" marL="914400" rtl="0" algn="l">
              <a:spcBef>
                <a:spcPts val="0"/>
              </a:spcBef>
              <a:spcAft>
                <a:spcPts val="0"/>
              </a:spcAft>
              <a:buClr>
                <a:schemeClr val="dk1"/>
              </a:buClr>
              <a:buSzPts val="1400"/>
              <a:buChar char="-"/>
            </a:pPr>
            <a:r>
              <a:rPr i="1" lang="en">
                <a:solidFill>
                  <a:schemeClr val="dk1"/>
                </a:solidFill>
              </a:rPr>
              <a:t>H(input1) != H(input2)</a:t>
            </a:r>
            <a:r>
              <a:rPr lang="en">
                <a:solidFill>
                  <a:schemeClr val="dk1"/>
                </a:solidFill>
              </a:rPr>
              <a:t> dacă </a:t>
            </a:r>
            <a:r>
              <a:rPr i="1" lang="en">
                <a:solidFill>
                  <a:schemeClr val="dk1"/>
                </a:solidFill>
              </a:rPr>
              <a:t>input1 != input2</a:t>
            </a:r>
            <a:endParaRPr i="1">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Cu </a:t>
            </a:r>
            <a:r>
              <a:rPr lang="en">
                <a:solidFill>
                  <a:schemeClr val="dk1"/>
                </a:solidFill>
                <a:latin typeface="Courier New"/>
                <a:ea typeface="Courier New"/>
                <a:cs typeface="Courier New"/>
                <a:sym typeface="Courier New"/>
              </a:rPr>
              <a:t>git log</a:t>
            </a:r>
            <a:r>
              <a:rPr lang="en">
                <a:solidFill>
                  <a:schemeClr val="dk1"/>
                </a:solidFill>
              </a:rPr>
              <a:t> veți găsi commit IDs (identificatori unici, calculati cu SHA1)</a:t>
            </a:r>
            <a:endParaRPr>
              <a:solidFill>
                <a:schemeClr val="dk1"/>
              </a:solidFill>
            </a:endParaRPr>
          </a:p>
        </p:txBody>
      </p:sp>
      <p:cxnSp>
        <p:nvCxnSpPr>
          <p:cNvPr id="148" name="Google Shape;148;p20"/>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149" name="Google Shape;149;p20"/>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50" name="Google Shape;150;p20"/>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51" name="Google Shape;151;p20"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descr="Cryptography Hash functions | Tutorialspoint" id="152" name="Google Shape;152;p20"/>
          <p:cNvPicPr preferRelativeResize="0"/>
          <p:nvPr/>
        </p:nvPicPr>
        <p:blipFill rotWithShape="1">
          <a:blip r:embed="rId5">
            <a:alphaModFix/>
          </a:blip>
          <a:srcRect b="0" l="0" r="0" t="0"/>
          <a:stretch/>
        </p:blipFill>
        <p:spPr>
          <a:xfrm>
            <a:off x="5843723" y="1476784"/>
            <a:ext cx="2951700" cy="208011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1"/>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58" name="Google Shape;158;p21"/>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Elemente de Criptografie</a:t>
            </a:r>
            <a:endParaRPr>
              <a:latin typeface="Recursive"/>
              <a:ea typeface="Recursive"/>
              <a:cs typeface="Recursive"/>
              <a:sym typeface="Recursive"/>
            </a:endParaRPr>
          </a:p>
        </p:txBody>
      </p:sp>
      <p:sp>
        <p:nvSpPr>
          <p:cNvPr id="159" name="Google Shape;159;p21"/>
          <p:cNvSpPr txBox="1"/>
          <p:nvPr>
            <p:ph idx="1" type="body"/>
          </p:nvPr>
        </p:nvSpPr>
        <p:spPr>
          <a:xfrm>
            <a:off x="717275" y="995775"/>
            <a:ext cx="7743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Algoritmi de funcții hash</a:t>
            </a:r>
            <a:endParaRPr>
              <a:solidFill>
                <a:schemeClr val="dk1"/>
              </a:solidFill>
            </a:endParaRPr>
          </a:p>
          <a:p>
            <a:pPr indent="-342900" lvl="0" marL="457200" rtl="0" algn="l">
              <a:spcBef>
                <a:spcPts val="1200"/>
              </a:spcBef>
              <a:spcAft>
                <a:spcPts val="0"/>
              </a:spcAft>
              <a:buClr>
                <a:srgbClr val="CC0000"/>
              </a:buClr>
              <a:buSzPts val="1800"/>
              <a:buChar char="-"/>
            </a:pPr>
            <a:r>
              <a:rPr lang="en">
                <a:solidFill>
                  <a:srgbClr val="CC0000"/>
                </a:solidFill>
              </a:rPr>
              <a:t>MD5 hash function (obsolete) </a:t>
            </a:r>
            <a:endParaRPr>
              <a:solidFill>
                <a:srgbClr val="CC0000"/>
              </a:solidFill>
            </a:endParaRPr>
          </a:p>
          <a:p>
            <a:pPr indent="-317500" lvl="1" marL="914400" rtl="0" algn="l">
              <a:spcBef>
                <a:spcPts val="0"/>
              </a:spcBef>
              <a:spcAft>
                <a:spcPts val="0"/>
              </a:spcAft>
              <a:buClr>
                <a:schemeClr val="dk1"/>
              </a:buClr>
              <a:buSzPts val="1400"/>
              <a:buChar char="-"/>
            </a:pPr>
            <a:r>
              <a:rPr lang="en">
                <a:solidFill>
                  <a:schemeClr val="dk1"/>
                </a:solidFill>
              </a:rPr>
              <a:t>computes 128-bit message digest in 4-step process. </a:t>
            </a:r>
            <a:endParaRPr>
              <a:solidFill>
                <a:schemeClr val="dk1"/>
              </a:solidFill>
            </a:endParaRPr>
          </a:p>
          <a:p>
            <a:pPr indent="-342900" lvl="0" marL="457200" rtl="0" algn="l">
              <a:spcBef>
                <a:spcPts val="0"/>
              </a:spcBef>
              <a:spcAft>
                <a:spcPts val="0"/>
              </a:spcAft>
              <a:buClr>
                <a:srgbClr val="CC0000"/>
              </a:buClr>
              <a:buSzPts val="1800"/>
              <a:buChar char="-"/>
            </a:pPr>
            <a:r>
              <a:rPr lang="en">
                <a:solidFill>
                  <a:srgbClr val="CC0000"/>
                </a:solidFill>
              </a:rPr>
              <a:t>SHA-1 is also obsolete</a:t>
            </a:r>
            <a:endParaRPr>
              <a:solidFill>
                <a:srgbClr val="CC0000"/>
              </a:solidFill>
            </a:endParaRPr>
          </a:p>
          <a:p>
            <a:pPr indent="-317500" lvl="1" marL="914400" rtl="0" algn="l">
              <a:spcBef>
                <a:spcPts val="0"/>
              </a:spcBef>
              <a:spcAft>
                <a:spcPts val="0"/>
              </a:spcAft>
              <a:buClr>
                <a:schemeClr val="dk1"/>
              </a:buClr>
              <a:buSzPts val="1400"/>
              <a:buChar char="-"/>
            </a:pPr>
            <a:r>
              <a:rPr lang="en">
                <a:solidFill>
                  <a:schemeClr val="dk1"/>
                </a:solidFill>
              </a:rPr>
              <a:t>US standard [NIST, FIPS PUB 180-1]</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160-bit message digest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SHA-2</a:t>
            </a:r>
            <a:endParaRPr>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Lifetimes of cryptographic hash functions: </a:t>
            </a:r>
            <a:endParaRPr>
              <a:solidFill>
                <a:schemeClr val="dk1"/>
              </a:solidFill>
            </a:endParaRPr>
          </a:p>
          <a:p>
            <a:pPr indent="0" lvl="0" marL="457200" rtl="0" algn="ctr">
              <a:spcBef>
                <a:spcPts val="0"/>
              </a:spcBef>
              <a:spcAft>
                <a:spcPts val="1200"/>
              </a:spcAft>
              <a:buNone/>
            </a:pPr>
            <a:r>
              <a:rPr lang="en" u="sng">
                <a:solidFill>
                  <a:schemeClr val="dk1"/>
                </a:solidFill>
                <a:hlinkClick r:id="rId4">
                  <a:extLst>
                    <a:ext uri="{A12FA001-AC4F-418D-AE19-62706E023703}">
                      <ahyp:hlinkClr val="tx"/>
                    </a:ext>
                  </a:extLst>
                </a:hlinkClick>
              </a:rPr>
              <a:t>https://valerieaurora.org/hash.html</a:t>
            </a:r>
            <a:endParaRPr>
              <a:solidFill>
                <a:schemeClr val="dk1"/>
              </a:solidFill>
            </a:endParaRPr>
          </a:p>
        </p:txBody>
      </p:sp>
      <p:cxnSp>
        <p:nvCxnSpPr>
          <p:cNvPr id="160" name="Google Shape;160;p21"/>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161" name="Google Shape;161;p21"/>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62" name="Google Shape;162;p21"/>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63" name="Google Shape;163;p21" title="Untitled drawing (4).png"/>
          <p:cNvPicPr preferRelativeResize="0"/>
          <p:nvPr/>
        </p:nvPicPr>
        <p:blipFill>
          <a:blip r:embed="rId5">
            <a:alphaModFix/>
          </a:blip>
          <a:stretch>
            <a:fillRect/>
          </a:stretch>
        </p:blipFill>
        <p:spPr>
          <a:xfrm>
            <a:off x="7905125" y="4386525"/>
            <a:ext cx="1160926" cy="8706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